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59"/>
  </p:notesMasterIdLst>
  <p:handoutMasterIdLst>
    <p:handoutMasterId r:id="rId60"/>
  </p:handoutMasterIdLst>
  <p:sldIdLst>
    <p:sldId id="256" r:id="rId4"/>
    <p:sldId id="31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311" r:id="rId37"/>
    <p:sldId id="286" r:id="rId38"/>
    <p:sldId id="295" r:id="rId39"/>
    <p:sldId id="296" r:id="rId40"/>
    <p:sldId id="298" r:id="rId41"/>
    <p:sldId id="301" r:id="rId42"/>
    <p:sldId id="300" r:id="rId43"/>
    <p:sldId id="299" r:id="rId44"/>
    <p:sldId id="302" r:id="rId45"/>
    <p:sldId id="303" r:id="rId46"/>
    <p:sldId id="304" r:id="rId47"/>
    <p:sldId id="305" r:id="rId48"/>
    <p:sldId id="306" r:id="rId49"/>
    <p:sldId id="309" r:id="rId50"/>
    <p:sldId id="307" r:id="rId51"/>
    <p:sldId id="312" r:id="rId52"/>
    <p:sldId id="316" r:id="rId53"/>
    <p:sldId id="314" r:id="rId54"/>
    <p:sldId id="313" r:id="rId55"/>
    <p:sldId id="317" r:id="rId56"/>
    <p:sldId id="318" r:id="rId57"/>
    <p:sldId id="315" r:id="rId5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varScale="1">
        <p:scale>
          <a:sx n="69" d="100"/>
          <a:sy n="69" d="100"/>
        </p:scale>
        <p:origin x="1410" y="72"/>
      </p:cViewPr>
      <p:guideLst>
        <p:guide orient="horz" pos="2160"/>
        <p:guide pos="2880"/>
      </p:guideLst>
    </p:cSldViewPr>
  </p:slideViewPr>
  <p:outlineViewPr>
    <p:cViewPr>
      <p:scale>
        <a:sx n="33" d="100"/>
        <a:sy n="33" d="100"/>
      </p:scale>
      <p:origin x="0" y="2814"/>
    </p:cViewPr>
  </p:outlineViewPr>
  <p:notesTextViewPr>
    <p:cViewPr>
      <p:scale>
        <a:sx n="100" d="100"/>
        <a:sy n="100" d="100"/>
      </p:scale>
      <p:origin x="0" y="0"/>
    </p:cViewPr>
  </p:notesTextViewPr>
  <p:notesViewPr>
    <p:cSldViewPr>
      <p:cViewPr varScale="1">
        <p:scale>
          <a:sx n="52" d="100"/>
          <a:sy n="52" d="100"/>
        </p:scale>
        <p:origin x="-28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793B57-17E1-4275-BACA-7EA76B2AC547}" type="datetimeFigureOut">
              <a:rPr lang="it-IT"/>
              <a:pPr>
                <a:defRPr/>
              </a:pPr>
              <a:t>25/05/2017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it-IT"/>
              <a:t>Prof.ssa Filippa Lentini   </a:t>
            </a:r>
            <a:r>
              <a:rPr lang="it-IT" err="1"/>
              <a:t>a.s.</a:t>
            </a:r>
            <a:r>
              <a:rPr lang="it-IT"/>
              <a:t> 2015/16</a:t>
            </a: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070FB91-4A89-4843-B068-A52DE8856E2A}" type="slidenum">
              <a:rPr lang="it-IT"/>
              <a:pPr>
                <a:defRPr/>
              </a:pPr>
              <a:t>‹N›</a:t>
            </a:fld>
            <a:endParaRPr lang="it-IT"/>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0502221-A9D5-4164-90F2-F3202B83ED95}" type="datetimeFigureOut">
              <a:rPr lang="it-IT"/>
              <a:pPr>
                <a:defRPr/>
              </a:pPr>
              <a:t>25/05/2017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it-IT"/>
              <a:t>Prof.ssa Filippa Lentini   </a:t>
            </a:r>
            <a:r>
              <a:rPr lang="it-IT" err="1"/>
              <a:t>a.s.</a:t>
            </a:r>
            <a:r>
              <a:rPr lang="it-IT"/>
              <a:t> 2015/16</a:t>
            </a:r>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F20B25-597A-4A0A-96DA-5CD8A9D02AE8}" type="slidenum">
              <a:rPr lang="it-IT"/>
              <a:pPr>
                <a:defRPr/>
              </a:pPr>
              <a:t>‹N›</a:t>
            </a:fld>
            <a:endParaRPr lang="it-IT"/>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p:cNvSpPr>
          <p:nvPr>
            <p:ph type="sldImg"/>
          </p:nvPr>
        </p:nvSpPr>
        <p:spPr bwMode="auto">
          <a:noFill/>
          <a:ln>
            <a:solidFill>
              <a:srgbClr val="000000"/>
            </a:solidFill>
            <a:miter lim="800000"/>
            <a:headEnd/>
            <a:tailEnd/>
          </a:ln>
        </p:spPr>
      </p:sp>
      <p:sp>
        <p:nvSpPr>
          <p:cNvPr id="7065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p:cNvSpPr>
          <p:nvPr>
            <p:ph type="sldImg"/>
          </p:nvPr>
        </p:nvSpPr>
        <p:spPr bwMode="auto">
          <a:noFill/>
          <a:ln>
            <a:solidFill>
              <a:srgbClr val="000000"/>
            </a:solidFill>
            <a:miter lim="800000"/>
            <a:headEnd/>
            <a:tailEnd/>
          </a:ln>
        </p:spPr>
      </p:sp>
      <p:sp>
        <p:nvSpPr>
          <p:cNvPr id="7373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egnaposto immagine diapositiva 1"/>
          <p:cNvSpPr>
            <a:spLocks noGrp="1" noRot="1" noChangeAspect="1"/>
          </p:cNvSpPr>
          <p:nvPr>
            <p:ph type="sldImg"/>
          </p:nvPr>
        </p:nvSpPr>
        <p:spPr bwMode="auto">
          <a:noFill/>
          <a:ln>
            <a:solidFill>
              <a:srgbClr val="000000"/>
            </a:solidFill>
            <a:miter lim="800000"/>
            <a:headEnd/>
            <a:tailEnd/>
          </a:ln>
        </p:spPr>
      </p:sp>
      <p:sp>
        <p:nvSpPr>
          <p:cNvPr id="8909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immagine diapositiva 1"/>
          <p:cNvSpPr>
            <a:spLocks noGrp="1" noRot="1" noChangeAspect="1"/>
          </p:cNvSpPr>
          <p:nvPr>
            <p:ph type="sldImg"/>
          </p:nvPr>
        </p:nvSpPr>
        <p:spPr bwMode="auto">
          <a:noFill/>
          <a:ln>
            <a:solidFill>
              <a:srgbClr val="000000"/>
            </a:solidFill>
            <a:miter lim="800000"/>
            <a:headEnd/>
            <a:tailEnd/>
          </a:ln>
        </p:spPr>
      </p:sp>
      <p:sp>
        <p:nvSpPr>
          <p:cNvPr id="1003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4869160"/>
            <a:ext cx="6400800" cy="769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r">
              <a:buNone/>
              <a:defRPr i="1">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2"/>
            <a:r>
              <a:rPr lang="it-IT" dirty="0" err="1" smtClean="0"/>
              <a:t>Fare clic per modificare lo stile del sottotitolo dello schema</a:t>
            </a:r>
            <a:endParaRPr lang="it-IT" dirty="0"/>
          </a:p>
        </p:txBody>
      </p:sp>
      <p:sp>
        <p:nvSpPr>
          <p:cNvPr id="4"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B7879B7-4117-4293-95D6-A1A57879FCDB}" type="datetime1">
              <a:rPr lang="it-IT"/>
              <a:pPr>
                <a:defRPr/>
              </a:pPr>
              <a:t>25/05/2017</a:t>
            </a:fld>
            <a:endParaRPr lang="it-IT"/>
          </a:p>
        </p:txBody>
      </p:sp>
      <p:sp>
        <p:nvSpPr>
          <p:cNvPr id="5" name="Segnaposto numero diapositiva 7"/>
          <p:cNvSpPr>
            <a:spLocks noGrp="1"/>
          </p:cNvSpPr>
          <p:nvPr>
            <p:ph type="sldNum" sz="quarter" idx="11"/>
          </p:nvPr>
        </p:nvSpPr>
        <p:spPr/>
        <p:txBody>
          <a:bodyPr/>
          <a:lstStyle>
            <a:lvl1pPr>
              <a:defRPr/>
            </a:lvl1pPr>
          </a:lstStyle>
          <a:p>
            <a:pPr>
              <a:defRPr/>
            </a:pPr>
            <a:fld id="{4DF82762-9F75-4ED1-87D2-846EBE2226F0}" type="slidenum">
              <a:rPr lang="it-IT"/>
              <a:pPr>
                <a:defRPr/>
              </a:pPr>
              <a:t>‹N›</a:t>
            </a:fld>
            <a:endParaRPr lang="it-IT"/>
          </a:p>
        </p:txBody>
      </p:sp>
      <p:sp>
        <p:nvSpPr>
          <p:cNvPr id="6" name="Segnaposto piè di pagina 8"/>
          <p:cNvSpPr>
            <a:spLocks noGrp="1"/>
          </p:cNvSpPr>
          <p:nvPr>
            <p:ph type="ftr" sz="quarter" idx="12"/>
          </p:nvPr>
        </p:nvSpPr>
        <p:spPr/>
        <p:txBody>
          <a:bodyPr/>
          <a:lstStyle>
            <a:lvl1pPr>
              <a:defRPr/>
            </a:lvl1pPr>
          </a:lstStyle>
          <a:p>
            <a:pPr>
              <a:defRPr/>
            </a:pPr>
            <a:r>
              <a:rPr lang="it-IT"/>
              <a:t>Prof.ssa Filippa Lentini   </a:t>
            </a:r>
            <a:r>
              <a:rPr lang="it-IT" err="1"/>
              <a:t>a.s.</a:t>
            </a:r>
            <a:r>
              <a:rPr lang="it-IT"/>
              <a:t> 2015/16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9C05049-71AE-4F93-88CB-9CDBFC3F39E5}" type="datetime1">
              <a:rPr lang="it-IT"/>
              <a:pPr>
                <a:defRPr/>
              </a:pPr>
              <a:t>25/05/2017</a:t>
            </a:fld>
            <a:endParaRPr lang="it-IT"/>
          </a:p>
        </p:txBody>
      </p:sp>
      <p:sp>
        <p:nvSpPr>
          <p:cNvPr id="6" name="Segnaposto piè di pagina 5"/>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6"/>
          <p:cNvSpPr>
            <a:spLocks noGrp="1"/>
          </p:cNvSpPr>
          <p:nvPr>
            <p:ph type="sldNum" sz="quarter" idx="12"/>
          </p:nvPr>
        </p:nvSpPr>
        <p:spPr/>
        <p:txBody>
          <a:bodyPr/>
          <a:lstStyle>
            <a:lvl1pPr>
              <a:defRPr/>
            </a:lvl1pPr>
          </a:lstStyle>
          <a:p>
            <a:pPr>
              <a:defRPr/>
            </a:pPr>
            <a:fld id="{26101EE0-FB2A-48EC-BF0C-06925DC807A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2D6C0E3-78BA-4E9E-9DA4-5F530EDE756B}"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BE9BBC24-2758-4A05-BE07-B592B1FEE5DC}"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6FC2A1-40BA-4827-875F-9F442B8CE333}"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A4600963-2B3B-4BD6-8CD5-2E1BD3AD3711}"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AD1DB49-9875-4648-A9D1-140576FE7F93}"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3F7F11A2-5FAF-45F9-BA29-ED4B1C444EC8}"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0D9162B-A2E3-4079-97E4-6828B1174BB5}"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r>
              <a:rPr lang="it-IT"/>
              <a:t>Filippa Lentini </a:t>
            </a:r>
            <a:r>
              <a:rPr lang="it-IT" err="1"/>
              <a:t>a.s.</a:t>
            </a:r>
            <a:r>
              <a:rPr lang="it-IT"/>
              <a:t> 2015-2016</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713FBB5-692E-48F8-A465-28BE0EE0A666}"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0BD813C0-E043-4B71-975D-4F82BD284A3D}"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3796282-AD03-4CCF-96D4-C921BA66329F}" type="datetime1">
              <a:rPr lang="it-IT"/>
              <a:pPr>
                <a:defRPr/>
              </a:pPr>
              <a:t>25/05/2017</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5"/>
          <p:cNvSpPr>
            <a:spLocks noGrp="1"/>
          </p:cNvSpPr>
          <p:nvPr>
            <p:ph type="sldNum" sz="quarter" idx="12"/>
          </p:nvPr>
        </p:nvSpPr>
        <p:spPr/>
        <p:txBody>
          <a:bodyPr/>
          <a:lstStyle>
            <a:lvl1pPr>
              <a:defRPr/>
            </a:lvl1pPr>
          </a:lstStyle>
          <a:p>
            <a:pPr>
              <a:defRPr/>
            </a:pPr>
            <a:fld id="{E2CC9463-1248-4857-962F-3736A18E2FC7}"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09A87C6-15AE-4082-A505-7557F56EC98F}" type="datetime1">
              <a:rPr lang="it-IT"/>
              <a:pPr>
                <a:defRPr/>
              </a:pPr>
              <a:t>25/05/2017</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9" name="Segnaposto numero diapositiva 5"/>
          <p:cNvSpPr>
            <a:spLocks noGrp="1"/>
          </p:cNvSpPr>
          <p:nvPr>
            <p:ph type="sldNum" sz="quarter" idx="12"/>
          </p:nvPr>
        </p:nvSpPr>
        <p:spPr/>
        <p:txBody>
          <a:bodyPr/>
          <a:lstStyle>
            <a:lvl1pPr>
              <a:defRPr/>
            </a:lvl1pPr>
          </a:lstStyle>
          <a:p>
            <a:pPr>
              <a:defRPr/>
            </a:pPr>
            <a:fld id="{1AB352E2-259D-4B96-B3A7-98661BF26064}"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1BE4016-2F77-4C73-A051-6DDD5EB926A9}" type="datetime1">
              <a:rPr lang="it-IT"/>
              <a:pPr>
                <a:defRPr/>
              </a:pPr>
              <a:t>25/05/2017</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5" name="Segnaposto numero diapositiva 5"/>
          <p:cNvSpPr>
            <a:spLocks noGrp="1"/>
          </p:cNvSpPr>
          <p:nvPr>
            <p:ph type="sldNum" sz="quarter" idx="12"/>
          </p:nvPr>
        </p:nvSpPr>
        <p:spPr/>
        <p:txBody>
          <a:bodyPr/>
          <a:lstStyle>
            <a:lvl1pPr>
              <a:defRPr/>
            </a:lvl1pPr>
          </a:lstStyle>
          <a:p>
            <a:pPr>
              <a:defRPr/>
            </a:pPr>
            <a:fld id="{A0023D82-F1EC-4CE6-9671-E01EDEFF54E5}"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7C68A00-8A40-487D-A274-9283A14A507A}" type="datetime1">
              <a:rPr lang="it-IT"/>
              <a:pPr>
                <a:defRPr/>
              </a:pPr>
              <a:t>25/05/2017</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4" name="Segnaposto numero diapositiva 5"/>
          <p:cNvSpPr>
            <a:spLocks noGrp="1"/>
          </p:cNvSpPr>
          <p:nvPr>
            <p:ph type="sldNum" sz="quarter" idx="12"/>
          </p:nvPr>
        </p:nvSpPr>
        <p:spPr/>
        <p:txBody>
          <a:bodyPr/>
          <a:lstStyle>
            <a:lvl1pPr>
              <a:defRPr/>
            </a:lvl1pPr>
          </a:lstStyle>
          <a:p>
            <a:pPr>
              <a:defRPr/>
            </a:pPr>
            <a:fld id="{D9F5D073-7679-4ED0-8010-0E477B265A1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numero diapositiva 5"/>
          <p:cNvSpPr>
            <a:spLocks noGrp="1"/>
          </p:cNvSpPr>
          <p:nvPr>
            <p:ph type="sldNum" sz="quarter" idx="10"/>
          </p:nvPr>
        </p:nvSpPr>
        <p:spPr/>
        <p:txBody>
          <a:bodyPr/>
          <a:lstStyle>
            <a:lvl1pPr>
              <a:defRPr/>
            </a:lvl1pPr>
          </a:lstStyle>
          <a:p>
            <a:pPr>
              <a:defRPr/>
            </a:pPr>
            <a:r>
              <a:rPr lang="it-IT"/>
              <a:t>Filippa Lentini a.s. 2015-2016</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1BCFCC8-839B-4ABA-87F9-295C61BCD690}" type="datetime1">
              <a:rPr lang="it-IT"/>
              <a:pPr>
                <a:defRPr/>
              </a:pPr>
              <a:t>25/05/2017</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5"/>
          <p:cNvSpPr>
            <a:spLocks noGrp="1"/>
          </p:cNvSpPr>
          <p:nvPr>
            <p:ph type="sldNum" sz="quarter" idx="12"/>
          </p:nvPr>
        </p:nvSpPr>
        <p:spPr/>
        <p:txBody>
          <a:bodyPr/>
          <a:lstStyle>
            <a:lvl1pPr>
              <a:defRPr/>
            </a:lvl1pPr>
          </a:lstStyle>
          <a:p>
            <a:pPr>
              <a:defRPr/>
            </a:pPr>
            <a:fld id="{FB38A3F8-67DA-4C0D-8AA3-3A81BACBDEFE}"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0F1A8CC-2514-459B-8F30-FB784DB42C2E}" type="datetime1">
              <a:rPr lang="it-IT"/>
              <a:pPr>
                <a:defRPr/>
              </a:pPr>
              <a:t>25/05/2017</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5"/>
          <p:cNvSpPr>
            <a:spLocks noGrp="1"/>
          </p:cNvSpPr>
          <p:nvPr>
            <p:ph type="sldNum" sz="quarter" idx="12"/>
          </p:nvPr>
        </p:nvSpPr>
        <p:spPr/>
        <p:txBody>
          <a:bodyPr/>
          <a:lstStyle>
            <a:lvl1pPr>
              <a:defRPr/>
            </a:lvl1pPr>
          </a:lstStyle>
          <a:p>
            <a:pPr>
              <a:defRPr/>
            </a:pPr>
            <a:fld id="{72B1B09D-2AAF-48D9-A673-44BC9F756E9E}"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6FC72A2-35AA-47AB-950E-BD3925682177}"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7FC5C1B9-A4E1-4A68-B4A0-D7B3B954620F}"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0EF0D19-C33C-44FE-8ED4-9A667A099A6C}"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BAD00CFB-2017-4881-86A1-2C6DFA1999AC}"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D68120E-F860-4785-85B8-7776C93CFCA2}"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F4A8C549-0F48-49CA-8088-2B614B70CD99}"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6CE2B56-2A63-41B4-ACFA-E913B86D5C7F}"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D397DABB-74E9-4559-AE81-68C5E4387EF9}"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AA0AD53-E95D-4071-B19C-F26FE6529FA1}"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7C503282-33C2-482D-84F3-BAA645AA8D30}"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FD26ABC-8ACF-4A12-A804-DB50CE42156F}" type="datetime1">
              <a:rPr lang="it-IT"/>
              <a:pPr>
                <a:defRPr/>
              </a:pPr>
              <a:t>25/05/2017</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5"/>
          <p:cNvSpPr>
            <a:spLocks noGrp="1"/>
          </p:cNvSpPr>
          <p:nvPr>
            <p:ph type="sldNum" sz="quarter" idx="12"/>
          </p:nvPr>
        </p:nvSpPr>
        <p:spPr/>
        <p:txBody>
          <a:bodyPr/>
          <a:lstStyle>
            <a:lvl1pPr>
              <a:defRPr/>
            </a:lvl1pPr>
          </a:lstStyle>
          <a:p>
            <a:pPr>
              <a:defRPr/>
            </a:pPr>
            <a:fld id="{A1E56DC9-7A7B-4669-830B-4A9EDAFA3F9B}"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BAA5669-F5E5-4D07-AE2D-CC4AF788C100}" type="datetime1">
              <a:rPr lang="it-IT"/>
              <a:pPr>
                <a:defRPr/>
              </a:pPr>
              <a:t>25/05/2017</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9" name="Segnaposto numero diapositiva 5"/>
          <p:cNvSpPr>
            <a:spLocks noGrp="1"/>
          </p:cNvSpPr>
          <p:nvPr>
            <p:ph type="sldNum" sz="quarter" idx="12"/>
          </p:nvPr>
        </p:nvSpPr>
        <p:spPr/>
        <p:txBody>
          <a:bodyPr/>
          <a:lstStyle>
            <a:lvl1pPr>
              <a:defRPr/>
            </a:lvl1pPr>
          </a:lstStyle>
          <a:p>
            <a:pPr>
              <a:defRPr/>
            </a:pPr>
            <a:fld id="{162D8521-286B-48E2-A078-05AE6767C410}"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E6B0A9A-CBBD-4425-A515-0D3BFB1CA04C}" type="datetime1">
              <a:rPr lang="it-IT"/>
              <a:pPr>
                <a:defRPr/>
              </a:pPr>
              <a:t>25/05/2017</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5" name="Segnaposto numero diapositiva 5"/>
          <p:cNvSpPr>
            <a:spLocks noGrp="1"/>
          </p:cNvSpPr>
          <p:nvPr>
            <p:ph type="sldNum" sz="quarter" idx="12"/>
          </p:nvPr>
        </p:nvSpPr>
        <p:spPr/>
        <p:txBody>
          <a:bodyPr/>
          <a:lstStyle>
            <a:lvl1pPr>
              <a:defRPr/>
            </a:lvl1pPr>
          </a:lstStyle>
          <a:p>
            <a:pPr>
              <a:defRPr/>
            </a:pPr>
            <a:fld id="{8E4432E3-CFBB-4E11-B924-9A797553E65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064B01-740E-419D-9674-DDE6EE0650E3}"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9DD3245C-2F6D-4D07-9302-5AB2A26E3358}"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67B2A64-516E-4806-8221-1F8513E7206E}" type="datetime1">
              <a:rPr lang="it-IT"/>
              <a:pPr>
                <a:defRPr/>
              </a:pPr>
              <a:t>25/05/2017</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4" name="Segnaposto numero diapositiva 5"/>
          <p:cNvSpPr>
            <a:spLocks noGrp="1"/>
          </p:cNvSpPr>
          <p:nvPr>
            <p:ph type="sldNum" sz="quarter" idx="12"/>
          </p:nvPr>
        </p:nvSpPr>
        <p:spPr/>
        <p:txBody>
          <a:bodyPr/>
          <a:lstStyle>
            <a:lvl1pPr>
              <a:defRPr/>
            </a:lvl1pPr>
          </a:lstStyle>
          <a:p>
            <a:pPr>
              <a:defRPr/>
            </a:pPr>
            <a:fld id="{42149E37-71BA-4C8B-B040-44B0B282D2B7}"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909E7EE-F548-4BBC-81CC-AA970C12E20D}" type="datetime1">
              <a:rPr lang="it-IT"/>
              <a:pPr>
                <a:defRPr/>
              </a:pPr>
              <a:t>25/05/2017</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5"/>
          <p:cNvSpPr>
            <a:spLocks noGrp="1"/>
          </p:cNvSpPr>
          <p:nvPr>
            <p:ph type="sldNum" sz="quarter" idx="12"/>
          </p:nvPr>
        </p:nvSpPr>
        <p:spPr/>
        <p:txBody>
          <a:bodyPr/>
          <a:lstStyle>
            <a:lvl1pPr>
              <a:defRPr/>
            </a:lvl1pPr>
          </a:lstStyle>
          <a:p>
            <a:pPr>
              <a:defRPr/>
            </a:pPr>
            <a:fld id="{DC22CCE4-7194-4238-8164-48BB316EEDA7}"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3315D26-C80C-4A43-A5B6-AE86D5B4C9F9}" type="datetime1">
              <a:rPr lang="it-IT"/>
              <a:pPr>
                <a:defRPr/>
              </a:pPr>
              <a:t>25/05/2017</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5"/>
          <p:cNvSpPr>
            <a:spLocks noGrp="1"/>
          </p:cNvSpPr>
          <p:nvPr>
            <p:ph type="sldNum" sz="quarter" idx="12"/>
          </p:nvPr>
        </p:nvSpPr>
        <p:spPr/>
        <p:txBody>
          <a:bodyPr/>
          <a:lstStyle>
            <a:lvl1pPr>
              <a:defRPr/>
            </a:lvl1pPr>
          </a:lstStyle>
          <a:p>
            <a:pPr>
              <a:defRPr/>
            </a:pPr>
            <a:fld id="{C46E00B6-DE8E-40FB-AF90-A7C5BE6D1F0A}"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B5F3492-5900-472A-A0FD-2E28FAA1F671}"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24301629-70FD-4FF0-BEA6-5FA8F3392BE5}"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348304D-A18F-4810-AC24-443EA91CB915}" type="datetime1">
              <a:rPr lang="it-IT"/>
              <a:pPr>
                <a:defRPr/>
              </a:pPr>
              <a:t>25/05/2017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12"/>
          </p:nvPr>
        </p:nvSpPr>
        <p:spPr/>
        <p:txBody>
          <a:bodyPr/>
          <a:lstStyle>
            <a:lvl1pPr>
              <a:defRPr/>
            </a:lvl1pPr>
          </a:lstStyle>
          <a:p>
            <a:pPr>
              <a:defRPr/>
            </a:pPr>
            <a:fld id="{CE589581-B216-4466-906A-61EB2E35A43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B99E4E-15E0-4D58-AFE9-163FB9A207DC}" type="datetime1">
              <a:rPr lang="it-IT"/>
              <a:pPr>
                <a:defRPr/>
              </a:pPr>
              <a:t>25/05/2017</a:t>
            </a:fld>
            <a:endParaRPr lang="it-IT"/>
          </a:p>
        </p:txBody>
      </p:sp>
      <p:sp>
        <p:nvSpPr>
          <p:cNvPr id="6" name="Segnaposto piè di pagina 5"/>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6"/>
          <p:cNvSpPr>
            <a:spLocks noGrp="1"/>
          </p:cNvSpPr>
          <p:nvPr>
            <p:ph type="sldNum" sz="quarter" idx="12"/>
          </p:nvPr>
        </p:nvSpPr>
        <p:spPr/>
        <p:txBody>
          <a:bodyPr/>
          <a:lstStyle>
            <a:lvl1pPr>
              <a:defRPr/>
            </a:lvl1pPr>
          </a:lstStyle>
          <a:p>
            <a:pPr>
              <a:defRPr/>
            </a:pPr>
            <a:fld id="{7DDB1A19-9CA9-449E-8942-B1B11246456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41252F2-30CD-4A23-B100-E68A0DDF0062}" type="datetime1">
              <a:rPr lang="it-IT"/>
              <a:pPr>
                <a:defRPr/>
              </a:pPr>
              <a:t>25/05/2017</a:t>
            </a:fld>
            <a:endParaRPr lang="it-IT"/>
          </a:p>
        </p:txBody>
      </p:sp>
      <p:sp>
        <p:nvSpPr>
          <p:cNvPr id="8" name="Segnaposto piè di pagina 7"/>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9" name="Segnaposto numero diapositiva 8"/>
          <p:cNvSpPr>
            <a:spLocks noGrp="1"/>
          </p:cNvSpPr>
          <p:nvPr>
            <p:ph type="sldNum" sz="quarter" idx="12"/>
          </p:nvPr>
        </p:nvSpPr>
        <p:spPr/>
        <p:txBody>
          <a:bodyPr/>
          <a:lstStyle>
            <a:lvl1pPr>
              <a:defRPr/>
            </a:lvl1pPr>
          </a:lstStyle>
          <a:p>
            <a:pPr>
              <a:defRPr/>
            </a:pPr>
            <a:fld id="{D44B0F2B-1EF5-4073-A203-BBCC8AE23E6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9EE6CB-F9FB-420F-984E-43974DE003CE}" type="datetime1">
              <a:rPr lang="it-IT"/>
              <a:pPr>
                <a:defRPr/>
              </a:pPr>
              <a:t>25/05/2017</a:t>
            </a:fld>
            <a:endParaRPr lang="it-IT"/>
          </a:p>
        </p:txBody>
      </p:sp>
      <p:sp>
        <p:nvSpPr>
          <p:cNvPr id="4" name="Segnaposto piè di pagina 3"/>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5" name="Segnaposto numero diapositiva 4"/>
          <p:cNvSpPr>
            <a:spLocks noGrp="1"/>
          </p:cNvSpPr>
          <p:nvPr>
            <p:ph type="sldNum" sz="quarter" idx="12"/>
          </p:nvPr>
        </p:nvSpPr>
        <p:spPr/>
        <p:txBody>
          <a:bodyPr/>
          <a:lstStyle>
            <a:lvl1pPr>
              <a:defRPr/>
            </a:lvl1pPr>
          </a:lstStyle>
          <a:p>
            <a:pPr>
              <a:defRPr/>
            </a:pPr>
            <a:fld id="{DB41CF30-56F6-4CEF-B363-F587D29FCE6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4"/>
          <p:cNvSpPr>
            <a:spLocks noGrp="1"/>
          </p:cNvSpPr>
          <p:nvPr>
            <p:ph type="ftr" sz="quarter" idx="10"/>
          </p:nvPr>
        </p:nvSpPr>
        <p:spPr/>
        <p:txBody>
          <a:bodyPr/>
          <a:lstStyle>
            <a:lvl1pPr>
              <a:defRPr/>
            </a:lvl1pPr>
          </a:lstStyle>
          <a:p>
            <a:pPr>
              <a:defRPr/>
            </a:pPr>
            <a:r>
              <a:rPr lang="it-IT"/>
              <a:t>Prof.ssa Filippa Lentini   </a:t>
            </a:r>
            <a:r>
              <a:rPr lang="it-IT" err="1"/>
              <a:t>a.s.</a:t>
            </a:r>
            <a:r>
              <a:rPr lang="it-IT"/>
              <a:t> 2015/16</a:t>
            </a:r>
          </a:p>
        </p:txBody>
      </p:sp>
      <p:sp>
        <p:nvSpPr>
          <p:cNvPr id="4" name="Segnaposto numero diapositiva 5"/>
          <p:cNvSpPr>
            <a:spLocks noGrp="1"/>
          </p:cNvSpPr>
          <p:nvPr>
            <p:ph type="sldNum" sz="quarter" idx="11"/>
          </p:nvPr>
        </p:nvSpPr>
        <p:spPr/>
        <p:txBody>
          <a:bodyPr/>
          <a:lstStyle>
            <a:lvl1pPr>
              <a:defRPr/>
            </a:lvl1pPr>
          </a:lstStyle>
          <a:p>
            <a:pPr>
              <a:defRPr/>
            </a:pPr>
            <a:r>
              <a:rPr lang="it-IT"/>
              <a:t>a.s. 2015-2016</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52B18A-F6E6-4B6F-815F-0A1F8D69AC7E}" type="datetime1">
              <a:rPr lang="it-IT"/>
              <a:pPr>
                <a:defRPr/>
              </a:pPr>
              <a:t>25/05/2017</a:t>
            </a:fld>
            <a:endParaRPr lang="it-IT"/>
          </a:p>
        </p:txBody>
      </p:sp>
      <p:sp>
        <p:nvSpPr>
          <p:cNvPr id="3" name="Segnaposto piè di pagina 2"/>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4" name="Segnaposto numero diapositiva 3"/>
          <p:cNvSpPr>
            <a:spLocks noGrp="1"/>
          </p:cNvSpPr>
          <p:nvPr>
            <p:ph type="sldNum" sz="quarter" idx="12"/>
          </p:nvPr>
        </p:nvSpPr>
        <p:spPr/>
        <p:txBody>
          <a:bodyPr/>
          <a:lstStyle>
            <a:lvl1pPr>
              <a:defRPr/>
            </a:lvl1pPr>
          </a:lstStyle>
          <a:p>
            <a:pPr>
              <a:defRPr/>
            </a:pPr>
            <a:fld id="{CCF48451-F451-4165-9F07-472CAA058CB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47817D7-F80A-40BF-9EA3-5173BE20D843}" type="datetime1">
              <a:rPr lang="it-IT"/>
              <a:pPr>
                <a:defRPr/>
              </a:pPr>
              <a:t>25/05/2017</a:t>
            </a:fld>
            <a:endParaRPr lang="it-IT"/>
          </a:p>
        </p:txBody>
      </p:sp>
      <p:sp>
        <p:nvSpPr>
          <p:cNvPr id="6" name="Segnaposto piè di pagina 5"/>
          <p:cNvSpPr>
            <a:spLocks noGrp="1"/>
          </p:cNvSpPr>
          <p:nvPr>
            <p:ph type="ftr" sz="quarter" idx="11"/>
          </p:nvPr>
        </p:nvSpPr>
        <p:spPr/>
        <p:txBody>
          <a:bodyPr/>
          <a:lstStyle>
            <a:lvl1pPr>
              <a:defRPr/>
            </a:lvl1pPr>
          </a:lstStyle>
          <a:p>
            <a:pPr>
              <a:defRPr/>
            </a:pPr>
            <a:r>
              <a:rPr lang="it-IT"/>
              <a:t>Prof.ssa Filippa Lentini   </a:t>
            </a:r>
            <a:r>
              <a:rPr lang="it-IT" err="1"/>
              <a:t>a.s.</a:t>
            </a:r>
            <a:r>
              <a:rPr lang="it-IT"/>
              <a:t> 2015/16</a:t>
            </a:r>
          </a:p>
        </p:txBody>
      </p:sp>
      <p:sp>
        <p:nvSpPr>
          <p:cNvPr id="7" name="Segnaposto numero diapositiva 6"/>
          <p:cNvSpPr>
            <a:spLocks noGrp="1"/>
          </p:cNvSpPr>
          <p:nvPr>
            <p:ph type="sldNum" sz="quarter" idx="12"/>
          </p:nvPr>
        </p:nvSpPr>
        <p:spPr/>
        <p:txBody>
          <a:bodyPr/>
          <a:lstStyle>
            <a:lvl1pPr>
              <a:defRPr/>
            </a:lvl1pPr>
          </a:lstStyle>
          <a:p>
            <a:pPr>
              <a:defRPr/>
            </a:pPr>
            <a:fld id="{79812FDB-7F4A-4B0C-A0AC-2DE413F28F6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it-IT"/>
              <a:t>a.s. 2015-2016</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685" r:id="rId7"/>
    <p:sldLayoutId id="2147483713" r:id="rId8"/>
    <p:sldLayoutId id="2147483714" r:id="rId9"/>
    <p:sldLayoutId id="2147483715" r:id="rId10"/>
    <p:sldLayoutId id="2147483716" r:id="rId11"/>
    <p:sldLayoutId id="2147483717"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433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276752-530E-494A-BF28-D8956092790F}" type="datetime1">
              <a:rPr lang="it-IT"/>
              <a:pPr>
                <a:defRPr/>
              </a:pPr>
              <a:t>25/05/2017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0C361E-E390-4D7B-9D4E-BA7318618C3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86" r:id="rId1"/>
    <p:sldLayoutId id="2147483718"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66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5A1815-B162-4F7B-ADA5-124A148D62AB}" type="datetime1">
              <a:rPr lang="it-IT"/>
              <a:pPr>
                <a:defRPr/>
              </a:pPr>
              <a:t>25/05/2017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Prof.ssa Filippa Lentini   </a:t>
            </a:r>
            <a:r>
              <a:rPr lang="it-IT" err="1"/>
              <a:t>a.s.</a:t>
            </a:r>
            <a:r>
              <a:rPr lang="it-IT"/>
              <a:t> 2015/16</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C649A0-77E3-4051-9343-4E89AF0D896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Dalla scuola speciale alla scuola dell’inclusione.</a:t>
            </a:r>
            <a:br>
              <a:rPr lang="it-IT" dirty="0" smtClean="0"/>
            </a:br>
            <a:r>
              <a:rPr lang="it-IT" dirty="0" smtClean="0"/>
              <a:t>Iter normativo e speranze per il futuro</a:t>
            </a:r>
            <a:endParaRPr lang="it-IT" dirty="0"/>
          </a:p>
        </p:txBody>
      </p:sp>
      <p:pic>
        <p:nvPicPr>
          <p:cNvPr id="40962" name="Picture 2" descr="https://sostegnobes.files.wordpress.com/2013/06/disabilita2.png"/>
          <p:cNvPicPr>
            <a:picLocks noChangeAspect="1" noChangeArrowheads="1"/>
          </p:cNvPicPr>
          <p:nvPr/>
        </p:nvPicPr>
        <p:blipFill>
          <a:blip r:embed="rId3" cstate="print"/>
          <a:srcRect/>
          <a:stretch>
            <a:fillRect/>
          </a:stretch>
        </p:blipFill>
        <p:spPr bwMode="auto">
          <a:xfrm>
            <a:off x="1331913" y="2420938"/>
            <a:ext cx="7127875" cy="2171700"/>
          </a:xfrm>
          <a:prstGeom prst="rect">
            <a:avLst/>
          </a:prstGeom>
          <a:noFill/>
          <a:ln w="9525">
            <a:noFill/>
            <a:miter lim="800000"/>
            <a:headEnd/>
            <a:tailEnd/>
          </a:ln>
        </p:spPr>
      </p:pic>
      <p:sp>
        <p:nvSpPr>
          <p:cNvPr id="40963" name="Rettangolo 7"/>
          <p:cNvSpPr>
            <a:spLocks noChangeArrowheads="1"/>
          </p:cNvSpPr>
          <p:nvPr/>
        </p:nvSpPr>
        <p:spPr bwMode="auto">
          <a:xfrm>
            <a:off x="2286000" y="5373688"/>
            <a:ext cx="4572000" cy="1630362"/>
          </a:xfrm>
          <a:prstGeom prst="rect">
            <a:avLst/>
          </a:prstGeom>
          <a:noFill/>
          <a:ln w="9525">
            <a:noFill/>
            <a:miter lim="800000"/>
            <a:headEnd/>
            <a:tailEnd/>
          </a:ln>
        </p:spPr>
        <p:txBody>
          <a:bodyPr>
            <a:spAutoFit/>
          </a:bodyPr>
          <a:lstStyle/>
          <a:p>
            <a:pPr algn="ctr"/>
            <a:r>
              <a:rPr lang="it-IT" sz="2000" b="1">
                <a:latin typeface="Calibri" pitchFamily="34" charset="0"/>
              </a:rPr>
              <a:t>ISTITUTO ISTRUZIONE SUPERIORE STATALE “Luigi Castiglioni”</a:t>
            </a:r>
            <a:r>
              <a:rPr lang="it-IT" sz="2000">
                <a:latin typeface="Calibri" pitchFamily="34" charset="0"/>
              </a:rPr>
              <a:t/>
            </a:r>
            <a:br>
              <a:rPr lang="it-IT" sz="2000">
                <a:latin typeface="Calibri" pitchFamily="34" charset="0"/>
              </a:rPr>
            </a:br>
            <a:r>
              <a:rPr lang="it-IT" sz="2000">
                <a:latin typeface="Calibri" pitchFamily="34" charset="0"/>
              </a:rPr>
              <a:t> Via Garibaldi, 115 – 20812 Limbiate (MB) </a:t>
            </a:r>
          </a:p>
          <a:p>
            <a:pPr algn="ctr"/>
            <a:r>
              <a:rPr lang="it-IT" sz="2000">
                <a:latin typeface="Calibri" pitchFamily="34" charset="0"/>
              </a:rPr>
              <a:t/>
            </a:r>
            <a:br>
              <a:rPr lang="it-IT" sz="2000">
                <a:latin typeface="Calibri" pitchFamily="34" charset="0"/>
              </a:rPr>
            </a:br>
            <a:endParaRPr lang="it-IT" sz="20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Un provvedimento legislativo non basta a rimuovere gli </a:t>
            </a:r>
            <a:r>
              <a:rPr lang="it-IT" dirty="0" err="1" smtClean="0"/>
              <a:t>ostacoli…</a:t>
            </a:r>
            <a:endParaRPr lang="it-IT" dirty="0"/>
          </a:p>
        </p:txBody>
      </p:sp>
      <p:sp>
        <p:nvSpPr>
          <p:cNvPr id="3" name="Segnaposto contenuto 2"/>
          <p:cNvSpPr>
            <a:spLocks noGrp="1"/>
          </p:cNvSpPr>
          <p:nvPr>
            <p:ph idx="1"/>
          </p:nvPr>
        </p:nvSpPr>
        <p:spPr>
          <a:xfrm>
            <a:off x="395288" y="1600200"/>
            <a:ext cx="8291512" cy="3484563"/>
          </a:xfrm>
        </p:spPr>
        <p:txBody>
          <a:bodyPr rtlCol="0">
            <a:normAutofit fontScale="70000" lnSpcReduction="20000"/>
          </a:bodyPr>
          <a:lstStyle/>
          <a:p>
            <a:pPr algn="ctr" eaLnBrk="1" fontAlgn="auto" hangingPunct="1">
              <a:spcAft>
                <a:spcPts val="0"/>
              </a:spcAft>
              <a:buFont typeface="Arial" pitchFamily="34" charset="0"/>
              <a:buNone/>
              <a:defRPr/>
            </a:pPr>
            <a:r>
              <a:rPr lang="it-IT" sz="3800" b="1" dirty="0" smtClean="0"/>
              <a:t>Sentenza Corte Costituzionale n. 215 /1987</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Char char="•"/>
              <a:defRPr/>
            </a:pPr>
            <a:r>
              <a:rPr lang="it-IT" b="1" dirty="0" smtClean="0"/>
              <a:t>Il fatto</a:t>
            </a:r>
            <a:r>
              <a:rPr lang="it-IT" dirty="0" smtClean="0"/>
              <a:t>: se è vero che con la legge n. 517/1977 sono state abolite le classi differenziali, dall’altro i dirigenti scolastici potevano continuare a non consentire, laddove non ne supponessero l’utilità, l’accesso alle scuole superiori dei ragazzi disabili.</a:t>
            </a:r>
          </a:p>
          <a:p>
            <a:pPr eaLnBrk="1" fontAlgn="auto" hangingPunct="1">
              <a:spcAft>
                <a:spcPts val="0"/>
              </a:spcAft>
              <a:buFont typeface="Arial" pitchFamily="34" charset="0"/>
              <a:buChar char="•"/>
              <a:defRPr/>
            </a:pPr>
            <a:r>
              <a:rPr lang="it-IT" b="1" dirty="0" smtClean="0"/>
              <a:t>La pronuncia</a:t>
            </a:r>
            <a:r>
              <a:rPr lang="it-IT" dirty="0" smtClean="0"/>
              <a:t>: dichiarazione di incostituzionalità della norma (art.28 comma 3 della legge n. 118/1971) poiché si limitava a “facilitare” la frequenza della scuola secondaria superiore, anziché “assicurarla”</a:t>
            </a:r>
          </a:p>
          <a:p>
            <a:pPr eaLnBrk="1" fontAlgn="auto" hangingPunct="1">
              <a:spcAft>
                <a:spcPts val="0"/>
              </a:spcAft>
              <a:buFont typeface="Arial" pitchFamily="34" charset="0"/>
              <a:buChar char="•"/>
              <a:defRPr/>
            </a:pPr>
            <a:endParaRPr lang="it-IT" dirty="0" smtClean="0"/>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a:p>
        </p:txBody>
      </p:sp>
      <p:sp>
        <p:nvSpPr>
          <p:cNvPr id="4" name="Rettangolo arrotondato 3"/>
          <p:cNvSpPr/>
          <p:nvPr/>
        </p:nvSpPr>
        <p:spPr>
          <a:xfrm>
            <a:off x="2484438" y="4508500"/>
            <a:ext cx="4319587" cy="1584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dirty="0"/>
              <a:t>AD UN DIRITTO </a:t>
            </a:r>
          </a:p>
          <a:p>
            <a:pPr algn="ctr" fontAlgn="auto">
              <a:spcBef>
                <a:spcPts val="0"/>
              </a:spcBef>
              <a:spcAft>
                <a:spcPts val="0"/>
              </a:spcAft>
              <a:defRPr/>
            </a:pPr>
            <a:r>
              <a:rPr lang="it-IT" sz="2400" b="1" dirty="0"/>
              <a:t>CORRISPONDE </a:t>
            </a:r>
          </a:p>
          <a:p>
            <a:pPr algn="ctr" fontAlgn="auto">
              <a:spcBef>
                <a:spcPts val="0"/>
              </a:spcBef>
              <a:spcAft>
                <a:spcPts val="0"/>
              </a:spcAft>
              <a:defRPr/>
            </a:pPr>
            <a:r>
              <a:rPr lang="it-IT" sz="2400" b="1" dirty="0"/>
              <a:t>UN DOVERE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UN PASSO  AVANTI VERSO L’</a:t>
            </a:r>
            <a:r>
              <a:rPr lang="it-IT" u="sng" dirty="0" smtClean="0"/>
              <a:t>INTEGRAZIONE</a:t>
            </a:r>
            <a:r>
              <a:rPr lang="it-IT" dirty="0" smtClean="0"/>
              <a:t/>
            </a:r>
            <a:br>
              <a:rPr lang="it-IT" dirty="0" smtClean="0"/>
            </a:br>
            <a:r>
              <a:rPr lang="it-IT" dirty="0" smtClean="0">
                <a:solidFill>
                  <a:srgbClr val="FF0000"/>
                </a:solidFill>
              </a:rPr>
              <a:t>LEGGE N.104/1992</a:t>
            </a:r>
            <a:endParaRPr lang="it-IT" dirty="0">
              <a:solidFill>
                <a:srgbClr val="FF0000"/>
              </a:solidFill>
            </a:endParaRPr>
          </a:p>
        </p:txBody>
      </p:sp>
      <p:sp>
        <p:nvSpPr>
          <p:cNvPr id="3" name="Segnaposto contenuto 2"/>
          <p:cNvSpPr>
            <a:spLocks noGrp="1"/>
          </p:cNvSpPr>
          <p:nvPr>
            <p:ph idx="1"/>
          </p:nvPr>
        </p:nvSpPr>
        <p:spPr>
          <a:xfrm>
            <a:off x="457200" y="2349500"/>
            <a:ext cx="8229600" cy="3776663"/>
          </a:xfrm>
        </p:spPr>
        <p:txBody>
          <a:bodyPr rtlCol="0">
            <a:normAutofit fontScale="85000" lnSpcReduction="10000"/>
          </a:bodyPr>
          <a:lstStyle/>
          <a:p>
            <a:pPr eaLnBrk="1" fontAlgn="auto" hangingPunct="1">
              <a:spcAft>
                <a:spcPts val="0"/>
              </a:spcAft>
              <a:buFont typeface="Arial" pitchFamily="34" charset="0"/>
              <a:buNone/>
              <a:defRPr/>
            </a:pPr>
            <a:r>
              <a:rPr lang="it-IT" dirty="0" smtClean="0"/>
              <a:t>“Legge quadro per l’assistenza, l’integrazione sociale e i diritti delle persone handicappate”</a:t>
            </a:r>
          </a:p>
          <a:p>
            <a:pPr eaLnBrk="1" fontAlgn="auto" hangingPunct="1">
              <a:spcAft>
                <a:spcPts val="0"/>
              </a:spcAft>
              <a:buFont typeface="Arial" pitchFamily="34" charset="0"/>
              <a:buNone/>
              <a:defRPr/>
            </a:pPr>
            <a:r>
              <a:rPr lang="it-IT" dirty="0" smtClean="0"/>
              <a:t>“  </a:t>
            </a:r>
            <a:r>
              <a:rPr lang="it-IT" i="1" dirty="0" smtClean="0"/>
              <a:t>Il legislatore non si è limitato ad innalzare il livello di tutela in favore dei soggetti disabili, ma segna un </a:t>
            </a:r>
            <a:r>
              <a:rPr lang="it-IT" i="1" u="sng" dirty="0" smtClean="0"/>
              <a:t>radicale mutamento di prospettiva </a:t>
            </a:r>
            <a:r>
              <a:rPr lang="it-IT" i="1" dirty="0" smtClean="0"/>
              <a:t>rispetto al modo stesso di affrontare i problemi delle persone affette da invalidità, considerati ora quali problemi non solo individuali ma tali da dover essere assunti dall’intera </a:t>
            </a:r>
            <a:r>
              <a:rPr lang="it-IT" i="1" u="sng" dirty="0" smtClean="0"/>
              <a:t>collettività</a:t>
            </a:r>
            <a:r>
              <a:rPr lang="it-IT" i="1" dirty="0" smtClean="0"/>
              <a:t>” (</a:t>
            </a:r>
            <a:r>
              <a:rPr lang="it-IT" i="1" dirty="0" smtClean="0">
                <a:solidFill>
                  <a:srgbClr val="FF0000"/>
                </a:solidFill>
              </a:rPr>
              <a:t>Corte Cost. sent. n. 167/1999</a:t>
            </a:r>
            <a:r>
              <a:rPr lang="it-IT" i="1"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p:cNvSpPr>
            <a:spLocks noGrp="1"/>
          </p:cNvSpPr>
          <p:nvPr>
            <p:ph type="title"/>
          </p:nvPr>
        </p:nvSpPr>
        <p:spPr/>
        <p:txBody>
          <a:bodyPr/>
          <a:lstStyle/>
          <a:p>
            <a:pPr eaLnBrk="1" hangingPunct="1"/>
            <a:r>
              <a:rPr lang="it-IT" smtClean="0"/>
              <a:t>LEGGE N.104/1992</a:t>
            </a:r>
          </a:p>
        </p:txBody>
      </p:sp>
      <p:sp>
        <p:nvSpPr>
          <p:cNvPr id="54274" name="Segnaposto contenuto 2"/>
          <p:cNvSpPr>
            <a:spLocks noGrp="1"/>
          </p:cNvSpPr>
          <p:nvPr>
            <p:ph idx="1"/>
          </p:nvPr>
        </p:nvSpPr>
        <p:spPr/>
        <p:txBody>
          <a:bodyPr/>
          <a:lstStyle/>
          <a:p>
            <a:pPr algn="ctr" eaLnBrk="1" hangingPunct="1">
              <a:buFont typeface="Arial" charset="0"/>
              <a:buNone/>
            </a:pPr>
            <a:r>
              <a:rPr lang="it-IT" b="1" smtClean="0">
                <a:solidFill>
                  <a:srgbClr val="FF0000"/>
                </a:solidFill>
              </a:rPr>
              <a:t>K WORDS</a:t>
            </a:r>
          </a:p>
          <a:p>
            <a:pPr eaLnBrk="1" hangingPunct="1"/>
            <a:r>
              <a:rPr lang="it-IT" smtClean="0"/>
              <a:t>DEFINIZIONE DI PERSONA HANDICAPPATA (art. 3 primo comma)</a:t>
            </a:r>
          </a:p>
          <a:p>
            <a:pPr eaLnBrk="1" hangingPunct="1"/>
            <a:r>
              <a:rPr lang="it-IT" smtClean="0"/>
              <a:t>DIRITTO ALLA PRESTAZIONI IN SUO FAVORE (art.3 secondo comma)</a:t>
            </a:r>
          </a:p>
          <a:p>
            <a:pPr eaLnBrk="1" hangingPunct="1"/>
            <a:r>
              <a:rPr lang="it-IT" smtClean="0"/>
              <a:t>L’ACCERTAMENTO: COMMISSIONE MEDICA + INTEGRAZIONE OPERATORE SOCIALE O ESPERTO</a:t>
            </a:r>
          </a:p>
          <a:p>
            <a:pPr eaLnBrk="1" hangingPunct="1">
              <a:buFont typeface="Arial" charset="0"/>
              <a:buNone/>
            </a:pPr>
            <a:endParaRPr lang="it-I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p:cNvSpPr>
            <a:spLocks noGrp="1"/>
          </p:cNvSpPr>
          <p:nvPr>
            <p:ph type="title"/>
          </p:nvPr>
        </p:nvSpPr>
        <p:spPr/>
        <p:txBody>
          <a:bodyPr/>
          <a:lstStyle/>
          <a:p>
            <a:pPr eaLnBrk="1" hangingPunct="1"/>
            <a:r>
              <a:rPr lang="it-IT" smtClean="0"/>
              <a:t>IL DIRITTO</a:t>
            </a:r>
          </a:p>
        </p:txBody>
      </p:sp>
      <p:sp>
        <p:nvSpPr>
          <p:cNvPr id="3" name="Segnaposto contenuto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None/>
              <a:defRPr/>
            </a:pPr>
            <a:endParaRPr lang="it-IT" b="1" dirty="0" smtClean="0"/>
          </a:p>
          <a:p>
            <a:pPr eaLnBrk="1" fontAlgn="auto" hangingPunct="1">
              <a:spcAft>
                <a:spcPts val="0"/>
              </a:spcAft>
              <a:buFont typeface="Arial" pitchFamily="34" charset="0"/>
              <a:buChar char="•"/>
              <a:defRPr/>
            </a:pPr>
            <a:r>
              <a:rPr lang="it-IT" dirty="0" smtClean="0">
                <a:solidFill>
                  <a:srgbClr val="FF0000"/>
                </a:solidFill>
              </a:rPr>
              <a:t>L'art. 12 della legge 104/92 </a:t>
            </a:r>
            <a:r>
              <a:rPr lang="it-IT" dirty="0" smtClean="0"/>
              <a:t>titola: diritto all'educazione e all'istruzione. In particolare sono importanti i primi 4 commi, (per la determinazione del diritto) :</a:t>
            </a:r>
          </a:p>
          <a:p>
            <a:pPr eaLnBrk="1" fontAlgn="auto" hangingPunct="1">
              <a:spcAft>
                <a:spcPts val="0"/>
              </a:spcAft>
              <a:buFont typeface="Arial" pitchFamily="34" charset="0"/>
              <a:buChar char="•"/>
              <a:defRPr/>
            </a:pPr>
            <a:r>
              <a:rPr lang="it-IT" dirty="0" smtClean="0">
                <a:solidFill>
                  <a:srgbClr val="FF0000"/>
                </a:solidFill>
              </a:rPr>
              <a:t>comma 1 </a:t>
            </a:r>
            <a:r>
              <a:rPr lang="it-IT" dirty="0" smtClean="0"/>
              <a:t>viene garantito l'inserimento negli asili nido;</a:t>
            </a:r>
          </a:p>
          <a:p>
            <a:pPr eaLnBrk="1" fontAlgn="auto" hangingPunct="1">
              <a:spcAft>
                <a:spcPts val="0"/>
              </a:spcAft>
              <a:buFont typeface="Arial" pitchFamily="34" charset="0"/>
              <a:buChar char="•"/>
              <a:defRPr/>
            </a:pPr>
            <a:r>
              <a:rPr lang="it-IT" dirty="0" smtClean="0">
                <a:solidFill>
                  <a:srgbClr val="FF0000"/>
                </a:solidFill>
              </a:rPr>
              <a:t>comma 2 </a:t>
            </a:r>
            <a:r>
              <a:rPr lang="it-IT" dirty="0" smtClean="0"/>
              <a:t>viene ribadito il diritto all'inserimento nelle sezioni di scuola : materna, nelle classi comuni di ogni ordine e grado e nelle istituzioni universitarie;</a:t>
            </a:r>
          </a:p>
          <a:p>
            <a:pPr eaLnBrk="1" fontAlgn="auto" hangingPunct="1">
              <a:spcAft>
                <a:spcPts val="0"/>
              </a:spcAft>
              <a:buFont typeface="Arial" pitchFamily="34" charset="0"/>
              <a:buChar char="•"/>
              <a:defRPr/>
            </a:pPr>
            <a:r>
              <a:rPr lang="it-IT" dirty="0" smtClean="0">
                <a:solidFill>
                  <a:srgbClr val="FF0000"/>
                </a:solidFill>
              </a:rPr>
              <a:t>comma 3 </a:t>
            </a:r>
            <a:r>
              <a:rPr lang="it-IT" dirty="0" smtClean="0"/>
              <a:t> fissa chiaramente l'obiettivo che si propone raggiungere l'integrazione scolastica :".</a:t>
            </a:r>
            <a:r>
              <a:rPr lang="it-IT" i="1" dirty="0" smtClean="0"/>
              <a:t>....lo sviluppo delle potenzialità della persona handicappata nell'apprendimento, nella comunicazione, nelle relazioni e nella socializzazione....</a:t>
            </a:r>
            <a:r>
              <a:rPr lang="it-IT" dirty="0" smtClean="0"/>
              <a:t>".</a:t>
            </a:r>
          </a:p>
          <a:p>
            <a:pPr eaLnBrk="1" fontAlgn="auto" hangingPunct="1">
              <a:spcAft>
                <a:spcPts val="0"/>
              </a:spcAft>
              <a:buFont typeface="Arial" pitchFamily="34" charset="0"/>
              <a:buChar char="•"/>
              <a:defRPr/>
            </a:pPr>
            <a:r>
              <a:rPr lang="it-IT" dirty="0" smtClean="0">
                <a:solidFill>
                  <a:srgbClr val="FF0000"/>
                </a:solidFill>
              </a:rPr>
              <a:t>comma 4 </a:t>
            </a:r>
            <a:r>
              <a:rPr lang="it-IT" dirty="0" smtClean="0"/>
              <a:t> fissa il diritto all'educazione e all'istruzione per tutti i disabili prescindendo dalle difficoltà di apprendimento e da tutte le altre eventuali difficoltà derivanti dalla disabilità.</a:t>
            </a:r>
          </a:p>
          <a:p>
            <a:pPr eaLnBrk="1" fontAlgn="auto" hangingPunct="1">
              <a:spcAft>
                <a:spcPts val="0"/>
              </a:spcAft>
              <a:buFont typeface="Arial" pitchFamily="34" charset="0"/>
              <a:buNone/>
              <a:defRPr/>
            </a:pPr>
            <a:r>
              <a:rPr lang="it-IT" dirty="0" smtClean="0"/>
              <a:t> </a:t>
            </a:r>
          </a:p>
          <a:p>
            <a:pPr eaLnBrk="1" fontAlgn="auto" hangingPunct="1">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p:cNvSpPr>
            <a:spLocks noGrp="1"/>
          </p:cNvSpPr>
          <p:nvPr>
            <p:ph type="title"/>
          </p:nvPr>
        </p:nvSpPr>
        <p:spPr>
          <a:xfrm>
            <a:off x="468313" y="0"/>
            <a:ext cx="8229600" cy="1143000"/>
          </a:xfrm>
        </p:spPr>
        <p:txBody>
          <a:bodyPr/>
          <a:lstStyle/>
          <a:p>
            <a:pPr eaLnBrk="1" hangingPunct="1"/>
            <a:r>
              <a:rPr lang="it-IT" smtClean="0"/>
              <a:t>I CRITERI DI VALUTAZIONE</a:t>
            </a:r>
          </a:p>
        </p:txBody>
      </p:sp>
      <p:sp>
        <p:nvSpPr>
          <p:cNvPr id="56322" name="Segnaposto contenuto 2"/>
          <p:cNvSpPr>
            <a:spLocks noGrp="1"/>
          </p:cNvSpPr>
          <p:nvPr>
            <p:ph idx="1"/>
          </p:nvPr>
        </p:nvSpPr>
        <p:spPr>
          <a:xfrm>
            <a:off x="250825" y="1052513"/>
            <a:ext cx="8642350" cy="5329237"/>
          </a:xfrm>
        </p:spPr>
        <p:txBody>
          <a:bodyPr/>
          <a:lstStyle/>
          <a:p>
            <a:pPr eaLnBrk="1" hangingPunct="1"/>
            <a:r>
              <a:rPr lang="it-IT" sz="1800" smtClean="0"/>
              <a:t>I criteri di valutazione indicati dalla L. 104/92 art. 16, sono innovativi. Detti criteri valgono per tutti gli ordini scolastici e gradi di scuola e si basano sulla valutazione impostata secondo il piano educativo individuale, piano che può prevedere anche modifiche parziali dei contenuti dei programmi di alcune materie,(comma 1 art. 16 L.104/92). </a:t>
            </a:r>
          </a:p>
          <a:p>
            <a:pPr eaLnBrk="1" hangingPunct="1">
              <a:buFont typeface="Arial" charset="0"/>
              <a:buNone/>
            </a:pPr>
            <a:endParaRPr lang="it-IT" sz="1800" smtClean="0"/>
          </a:p>
          <a:p>
            <a:pPr eaLnBrk="1" hangingPunct="1"/>
            <a:r>
              <a:rPr lang="it-IT" sz="1800" smtClean="0"/>
              <a:t>Ai fini della valutazione, nell'ambito della scuola d'obbligo, si deve, comunque, tener conto dei progressi realizzati e riferiti ai livelli di partenza e tenuto conto delle capacità effettive degli alunni con handicap ( vedere art. 16 comma 2 L. 104/92).</a:t>
            </a:r>
          </a:p>
          <a:p>
            <a:pPr eaLnBrk="1" hangingPunct="1">
              <a:buFont typeface="Arial" charset="0"/>
              <a:buNone/>
            </a:pPr>
            <a:endParaRPr lang="it-IT" sz="1800" smtClean="0"/>
          </a:p>
          <a:p>
            <a:pPr eaLnBrk="1" hangingPunct="1"/>
            <a:r>
              <a:rPr lang="it-IT" sz="1800" smtClean="0"/>
              <a:t>Nelle scuole superiori l'art.16 punto 3 recita : "</a:t>
            </a:r>
            <a:r>
              <a:rPr lang="it-IT" sz="1800" i="1" smtClean="0"/>
              <a:t>....per gli alunni handicappati sono consentite prove equipollenti e tempi più lunghi per l'effettuazione delle prove scritte o grafiche e la presenza di assistenti per l'autonomia e la comunicazione.....</a:t>
            </a:r>
            <a:r>
              <a:rPr lang="it-IT" sz="1800" smtClean="0"/>
              <a:t>".   </a:t>
            </a:r>
          </a:p>
          <a:p>
            <a:pPr eaLnBrk="1" hangingPunct="1"/>
            <a:r>
              <a:rPr lang="it-IT" sz="1800" smtClean="0"/>
              <a:t>(…) Gli alunni handicappati possono sostenere le prove di esame o la valutazione con l'utilizzo degli ausili loro necessari (comma 4), in caso di esame universitario, le disposizioni del comma 4 vanno concordate con il docente della materia e, occorrendo, con il consiglio di facoltà.</a:t>
            </a:r>
          </a:p>
          <a:p>
            <a:pPr eaLnBrk="1" hangingPunct="1">
              <a:buFont typeface="Arial" charset="0"/>
              <a:buNone/>
            </a:pPr>
            <a:r>
              <a:rPr lang="it-IT" sz="1800" smtClean="0"/>
              <a:t> </a:t>
            </a:r>
          </a:p>
          <a:p>
            <a:pPr eaLnBrk="1" hangingPunct="1">
              <a:buFont typeface="Arial" charset="0"/>
              <a:buNone/>
            </a:pPr>
            <a:endParaRPr lang="it-IT"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1"/>
          <p:cNvSpPr>
            <a:spLocks noGrp="1"/>
          </p:cNvSpPr>
          <p:nvPr>
            <p:ph type="title"/>
          </p:nvPr>
        </p:nvSpPr>
        <p:spPr/>
        <p:txBody>
          <a:bodyPr/>
          <a:lstStyle/>
          <a:p>
            <a:pPr eaLnBrk="1" hangingPunct="1"/>
            <a:r>
              <a:rPr lang="it-IT" smtClean="0"/>
              <a:t>LA DOCUMENTAZIONE (ART.12)</a:t>
            </a:r>
          </a:p>
        </p:txBody>
      </p:sp>
      <p:sp>
        <p:nvSpPr>
          <p:cNvPr id="3" name="Segnaposto contenuto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None/>
              <a:defRPr/>
            </a:pPr>
            <a:r>
              <a:rPr lang="it-IT" dirty="0" smtClean="0"/>
              <a:t>DF: DIAGNOSI FUNZIONALE</a:t>
            </a:r>
          </a:p>
          <a:p>
            <a:pPr eaLnBrk="1" fontAlgn="auto" hangingPunct="1">
              <a:spcAft>
                <a:spcPts val="0"/>
              </a:spcAft>
              <a:buFont typeface="Arial" pitchFamily="34" charset="0"/>
              <a:buNone/>
              <a:defRPr/>
            </a:pPr>
            <a:r>
              <a:rPr lang="it-IT" dirty="0" smtClean="0"/>
              <a:t>PDF: PROFILO DINAMICO FUNZIONALE</a:t>
            </a:r>
          </a:p>
          <a:p>
            <a:pPr eaLnBrk="1" fontAlgn="auto" hangingPunct="1">
              <a:spcAft>
                <a:spcPts val="0"/>
              </a:spcAft>
              <a:buFont typeface="Arial" pitchFamily="34" charset="0"/>
              <a:buNone/>
              <a:defRPr/>
            </a:pPr>
            <a:r>
              <a:rPr lang="it-IT" dirty="0" smtClean="0"/>
              <a:t>PEI: PIANO EDUCATIVO INDIVIDUALIZZATO</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r>
              <a:rPr lang="it-IT" dirty="0" smtClean="0"/>
              <a:t>      “</a:t>
            </a:r>
            <a:r>
              <a:rPr lang="it-IT" i="1" dirty="0" smtClean="0"/>
              <a:t>I documenti sono i momenti concreti in cui si esercita il diritto all’istruzione e all’educazione dell’alunno con disabilità (…) .</a:t>
            </a:r>
          </a:p>
          <a:p>
            <a:pPr eaLnBrk="1" fontAlgn="auto" hangingPunct="1">
              <a:spcAft>
                <a:spcPts val="0"/>
              </a:spcAft>
              <a:buFont typeface="Arial" pitchFamily="34" charset="0"/>
              <a:buNone/>
              <a:defRPr/>
            </a:pPr>
            <a:r>
              <a:rPr lang="it-IT" i="1" dirty="0" smtClean="0"/>
              <a:t>     Da ciò il rilievo che la loro realizzazione va fatta attraverso il coinvolgimento dell’amministrazione scolastica, degli organi pubblici che hanno le finalità della cura della persona e della gestione dei servizi sociali ed anche della famiglia” </a:t>
            </a:r>
          </a:p>
          <a:p>
            <a:pPr eaLnBrk="1" fontAlgn="auto" hangingPunct="1">
              <a:spcAft>
                <a:spcPts val="0"/>
              </a:spcAft>
              <a:buFont typeface="Arial" pitchFamily="34" charset="0"/>
              <a:buNone/>
              <a:defRPr/>
            </a:pPr>
            <a:endParaRPr lang="it-IT" i="1" dirty="0" smtClean="0"/>
          </a:p>
          <a:p>
            <a:pPr eaLnBrk="1" fontAlgn="auto" hangingPunct="1">
              <a:spcAft>
                <a:spcPts val="0"/>
              </a:spcAft>
              <a:buFont typeface="Arial" pitchFamily="34" charset="0"/>
              <a:buNone/>
              <a:defRPr/>
            </a:pPr>
            <a:r>
              <a:rPr lang="it-IT" i="1" dirty="0" smtClean="0"/>
              <a:t>      </a:t>
            </a:r>
            <a:r>
              <a:rPr lang="it-IT" dirty="0" smtClean="0"/>
              <a:t>(MIUR Linee guida per l’integrazione scolastica, </a:t>
            </a:r>
            <a:r>
              <a:rPr lang="it-IT" dirty="0" err="1" smtClean="0"/>
              <a:t>prot</a:t>
            </a:r>
            <a:r>
              <a:rPr lang="it-IT" dirty="0" smtClean="0"/>
              <a:t>. 4274 del 4      agosto 2009, </a:t>
            </a:r>
            <a:r>
              <a:rPr lang="it-IT" dirty="0" err="1" smtClean="0"/>
              <a:t>pp</a:t>
            </a:r>
            <a:r>
              <a:rPr lang="it-IT" dirty="0" smtClean="0"/>
              <a:t> 6-7)</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p:cNvSpPr>
          <p:nvPr>
            <p:ph type="title"/>
          </p:nvPr>
        </p:nvSpPr>
        <p:spPr/>
        <p:txBody>
          <a:bodyPr/>
          <a:lstStyle/>
          <a:p>
            <a:pPr eaLnBrk="1" hangingPunct="1"/>
            <a:r>
              <a:rPr lang="it-IT" smtClean="0">
                <a:solidFill>
                  <a:srgbClr val="FF0000"/>
                </a:solidFill>
              </a:rPr>
              <a:t>LA DIAGNOSI FUNZIONALE</a:t>
            </a:r>
          </a:p>
        </p:txBody>
      </p:sp>
      <p:sp>
        <p:nvSpPr>
          <p:cNvPr id="3" name="Segnaposto contenuto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it-IT" dirty="0" smtClean="0"/>
              <a:t> </a:t>
            </a:r>
            <a:r>
              <a:rPr lang="it-IT" dirty="0" err="1" smtClean="0">
                <a:solidFill>
                  <a:srgbClr val="FF0000"/>
                </a:solidFill>
              </a:rPr>
              <a:t>What</a:t>
            </a:r>
            <a:r>
              <a:rPr lang="it-IT" dirty="0" smtClean="0">
                <a:solidFill>
                  <a:srgbClr val="FF0000"/>
                </a:solidFill>
              </a:rPr>
              <a:t>? </a:t>
            </a:r>
            <a:r>
              <a:rPr lang="it-IT" dirty="0" smtClean="0"/>
              <a:t> La descrizione analitica della compromissione funzionale dello stato psicofisico dell’alunno in situazione di handicap.</a:t>
            </a:r>
          </a:p>
          <a:p>
            <a:pPr eaLnBrk="1" fontAlgn="auto" hangingPunct="1">
              <a:spcAft>
                <a:spcPts val="0"/>
              </a:spcAft>
              <a:buFont typeface="Arial" pitchFamily="34" charset="0"/>
              <a:buChar char="•"/>
              <a:defRPr/>
            </a:pPr>
            <a:r>
              <a:rPr lang="it-IT" dirty="0" smtClean="0"/>
              <a:t> </a:t>
            </a:r>
            <a:r>
              <a:rPr lang="it-IT" dirty="0" err="1" smtClean="0">
                <a:solidFill>
                  <a:srgbClr val="FF0000"/>
                </a:solidFill>
              </a:rPr>
              <a:t>Who</a:t>
            </a:r>
            <a:r>
              <a:rPr lang="it-IT" dirty="0" smtClean="0">
                <a:solidFill>
                  <a:srgbClr val="FF0000"/>
                </a:solidFill>
              </a:rPr>
              <a:t>?</a:t>
            </a:r>
            <a:r>
              <a:rPr lang="it-IT" dirty="0" smtClean="0"/>
              <a:t> Alla diagnosi funzionale provvede l’unità multidisciplinare composta da: medico specialista nella patologia segnalata, dallo specialista in neuropsichiatria, dal terapista della riabilitazione, dagli operatori sociali.</a:t>
            </a:r>
          </a:p>
          <a:p>
            <a:pPr eaLnBrk="1" fontAlgn="auto" hangingPunct="1">
              <a:spcAft>
                <a:spcPts val="0"/>
              </a:spcAft>
              <a:buFont typeface="Arial" pitchFamily="34" charset="0"/>
              <a:buChar char="•"/>
              <a:defRPr/>
            </a:pPr>
            <a:r>
              <a:rPr lang="it-IT" dirty="0" smtClean="0"/>
              <a:t> </a:t>
            </a:r>
            <a:r>
              <a:rPr lang="it-IT" dirty="0" err="1" smtClean="0">
                <a:solidFill>
                  <a:srgbClr val="FF0000"/>
                </a:solidFill>
              </a:rPr>
              <a:t>How</a:t>
            </a:r>
            <a:r>
              <a:rPr lang="it-IT" dirty="0" smtClean="0">
                <a:solidFill>
                  <a:srgbClr val="FF0000"/>
                </a:solidFill>
              </a:rPr>
              <a:t>?</a:t>
            </a:r>
            <a:r>
              <a:rPr lang="it-IT" dirty="0" smtClean="0"/>
              <a:t>  Contiene elementi  </a:t>
            </a:r>
            <a:r>
              <a:rPr lang="it-IT" dirty="0" err="1" smtClean="0"/>
              <a:t>clinici+elementi</a:t>
            </a:r>
            <a:r>
              <a:rPr lang="it-IT" dirty="0" smtClean="0"/>
              <a:t> psico-sociali</a:t>
            </a:r>
          </a:p>
          <a:p>
            <a:pPr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p:cNvSpPr>
            <a:spLocks noGrp="1"/>
          </p:cNvSpPr>
          <p:nvPr>
            <p:ph type="title"/>
          </p:nvPr>
        </p:nvSpPr>
        <p:spPr/>
        <p:txBody>
          <a:bodyPr/>
          <a:lstStyle/>
          <a:p>
            <a:pPr eaLnBrk="1" hangingPunct="1"/>
            <a:r>
              <a:rPr lang="it-IT" smtClean="0">
                <a:solidFill>
                  <a:srgbClr val="FF0000"/>
                </a:solidFill>
              </a:rPr>
              <a:t>Profilo dinamico funzionale</a:t>
            </a:r>
          </a:p>
        </p:txBody>
      </p:sp>
      <p:sp>
        <p:nvSpPr>
          <p:cNvPr id="3" name="Segnaposto contenuto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it-IT" dirty="0" err="1" smtClean="0">
                <a:solidFill>
                  <a:srgbClr val="FF0000"/>
                </a:solidFill>
              </a:rPr>
              <a:t>When</a:t>
            </a:r>
            <a:r>
              <a:rPr lang="it-IT" dirty="0" smtClean="0">
                <a:solidFill>
                  <a:srgbClr val="FF0000"/>
                </a:solidFill>
              </a:rPr>
              <a:t>?</a:t>
            </a:r>
            <a:r>
              <a:rPr lang="it-IT" dirty="0" smtClean="0"/>
              <a:t> Atto successivo alla diagnosi funzionale. </a:t>
            </a:r>
          </a:p>
          <a:p>
            <a:pPr eaLnBrk="1" fontAlgn="auto" hangingPunct="1">
              <a:spcAft>
                <a:spcPts val="0"/>
              </a:spcAft>
              <a:buFont typeface="Arial" pitchFamily="34" charset="0"/>
              <a:buChar char="•"/>
              <a:defRPr/>
            </a:pPr>
            <a:r>
              <a:rPr lang="it-IT" dirty="0" err="1" smtClean="0">
                <a:solidFill>
                  <a:srgbClr val="FF0000"/>
                </a:solidFill>
              </a:rPr>
              <a:t>What</a:t>
            </a:r>
            <a:r>
              <a:rPr lang="it-IT" dirty="0" smtClean="0">
                <a:solidFill>
                  <a:srgbClr val="FF0000"/>
                </a:solidFill>
              </a:rPr>
              <a:t>?</a:t>
            </a:r>
            <a:r>
              <a:rPr lang="it-IT" dirty="0" smtClean="0"/>
              <a:t> Descrive in modo  analitico, sulla base dei dati della DF</a:t>
            </a:r>
            <a:r>
              <a:rPr lang="it-IT" u="sng" dirty="0" smtClean="0"/>
              <a:t>, i possibili livelli di  risposta dell’alunno riferiti alle relazioni in atto e a quelle programmabili.</a:t>
            </a:r>
          </a:p>
          <a:p>
            <a:pPr eaLnBrk="1" fontAlgn="auto" hangingPunct="1">
              <a:spcAft>
                <a:spcPts val="0"/>
              </a:spcAft>
              <a:buFont typeface="Arial" pitchFamily="34" charset="0"/>
              <a:buNone/>
              <a:defRPr/>
            </a:pPr>
            <a:r>
              <a:rPr lang="it-IT" dirty="0" smtClean="0"/>
              <a:t>     Indica in via prioritaria, dopo un primo periodo di inserimento scolastico, il prevedibile sviluppo che l’alunno in situazione di handicap dimostra di possedere nei tempi brevi (sei mesi) e nei tempi medi (due anni).</a:t>
            </a:r>
          </a:p>
          <a:p>
            <a:pPr eaLnBrk="1" fontAlgn="auto" hangingPunct="1">
              <a:spcAft>
                <a:spcPts val="0"/>
              </a:spcAft>
              <a:buFont typeface="Arial" pitchFamily="34" charset="0"/>
              <a:buChar char="•"/>
              <a:defRPr/>
            </a:pPr>
            <a:r>
              <a:rPr lang="it-IT" dirty="0" err="1" smtClean="0">
                <a:solidFill>
                  <a:srgbClr val="FF0000"/>
                </a:solidFill>
              </a:rPr>
              <a:t>Who</a:t>
            </a:r>
            <a:r>
              <a:rPr lang="it-IT" dirty="0" smtClean="0">
                <a:solidFill>
                  <a:srgbClr val="FF0000"/>
                </a:solidFill>
              </a:rPr>
              <a:t>? </a:t>
            </a:r>
            <a:r>
              <a:rPr lang="it-IT" dirty="0" smtClean="0"/>
              <a:t>Viene redatto dall’unità multidisciplinare, dai docenti curriculari e dagli insegnanti specializzati della scuola che riferiscono …</a:t>
            </a:r>
          </a:p>
          <a:p>
            <a:pPr eaLnBrk="1" fontAlgn="auto" hangingPunct="1">
              <a:spcAft>
                <a:spcPts val="0"/>
              </a:spcAft>
              <a:buFont typeface="Arial" pitchFamily="34" charset="0"/>
              <a:buChar char="•"/>
              <a:defRPr/>
            </a:pPr>
            <a:r>
              <a:rPr lang="it-IT" dirty="0" err="1" smtClean="0">
                <a:solidFill>
                  <a:srgbClr val="FF0000"/>
                </a:solidFill>
              </a:rPr>
              <a:t>How</a:t>
            </a:r>
            <a:r>
              <a:rPr lang="it-IT" dirty="0" smtClean="0">
                <a:solidFill>
                  <a:srgbClr val="FF0000"/>
                </a:solidFill>
              </a:rPr>
              <a:t>?</a:t>
            </a:r>
            <a:r>
              <a:rPr lang="it-IT" dirty="0" smtClean="0"/>
              <a:t>...</a:t>
            </a:r>
            <a:r>
              <a:rPr lang="it-IT" dirty="0" smtClean="0">
                <a:solidFill>
                  <a:srgbClr val="FF0000"/>
                </a:solidFill>
              </a:rPr>
              <a:t> </a:t>
            </a:r>
            <a:r>
              <a:rPr lang="it-IT" dirty="0" smtClean="0"/>
              <a:t>sulla base della diretta osservazione ovvero sulla base dell’esperienza maturata in situazioni analoghe, con la collaborazione dei familiari dell’alunno.</a:t>
            </a:r>
          </a:p>
          <a:p>
            <a:pPr eaLnBrk="1" fontAlgn="auto" hangingPunct="1">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olo 1"/>
          <p:cNvSpPr>
            <a:spLocks noGrp="1"/>
          </p:cNvSpPr>
          <p:nvPr>
            <p:ph type="title"/>
          </p:nvPr>
        </p:nvSpPr>
        <p:spPr/>
        <p:txBody>
          <a:bodyPr/>
          <a:lstStyle/>
          <a:p>
            <a:pPr eaLnBrk="1" hangingPunct="1"/>
            <a:r>
              <a:rPr lang="it-IT" smtClean="0">
                <a:solidFill>
                  <a:srgbClr val="FF0000"/>
                </a:solidFill>
              </a:rPr>
              <a:t>Piano educativo individualizzato</a:t>
            </a:r>
          </a:p>
        </p:txBody>
      </p:sp>
      <p:sp>
        <p:nvSpPr>
          <p:cNvPr id="3" name="Segnaposto contenuto 2"/>
          <p:cNvSpPr>
            <a:spLocks noGrp="1"/>
          </p:cNvSpPr>
          <p:nvPr>
            <p:ph idx="1"/>
          </p:nvPr>
        </p:nvSpPr>
        <p:spPr/>
        <p:txBody>
          <a:bodyPr rtlCol="0">
            <a:normAutofit lnSpcReduction="10000"/>
          </a:bodyPr>
          <a:lstStyle/>
          <a:p>
            <a:pPr algn="just" eaLnBrk="1" fontAlgn="auto" hangingPunct="1">
              <a:spcAft>
                <a:spcPts val="0"/>
              </a:spcAft>
              <a:buFont typeface="Arial" pitchFamily="34" charset="0"/>
              <a:buNone/>
              <a:defRPr/>
            </a:pPr>
            <a:r>
              <a:rPr lang="it-IT" dirty="0" smtClean="0"/>
              <a:t>   </a:t>
            </a:r>
            <a:r>
              <a:rPr lang="it-IT" dirty="0" err="1" smtClean="0">
                <a:solidFill>
                  <a:srgbClr val="FF0000"/>
                </a:solidFill>
              </a:rPr>
              <a:t>Who</a:t>
            </a:r>
            <a:r>
              <a:rPr lang="it-IT" dirty="0" smtClean="0">
                <a:solidFill>
                  <a:srgbClr val="FF0000"/>
                </a:solidFill>
              </a:rPr>
              <a:t>? </a:t>
            </a:r>
            <a:r>
              <a:rPr lang="it-IT" dirty="0" smtClean="0"/>
              <a:t>Redatto congiuntamente dagli operatori sanitari e dal personale insegnante, in collaborazione con i genitori o gli esercenti la patria potestà.</a:t>
            </a:r>
          </a:p>
          <a:p>
            <a:pPr algn="just" eaLnBrk="1" fontAlgn="auto" hangingPunct="1">
              <a:spcAft>
                <a:spcPts val="0"/>
              </a:spcAft>
              <a:buFont typeface="Arial" pitchFamily="34" charset="0"/>
              <a:buNone/>
              <a:defRPr/>
            </a:pPr>
            <a:r>
              <a:rPr lang="it-IT" dirty="0" smtClean="0"/>
              <a:t>    </a:t>
            </a:r>
            <a:r>
              <a:rPr lang="it-IT" dirty="0" err="1" smtClean="0">
                <a:solidFill>
                  <a:srgbClr val="FF0000"/>
                </a:solidFill>
              </a:rPr>
              <a:t>What</a:t>
            </a:r>
            <a:r>
              <a:rPr lang="it-IT" dirty="0" smtClean="0">
                <a:solidFill>
                  <a:srgbClr val="FF0000"/>
                </a:solidFill>
              </a:rPr>
              <a:t>?</a:t>
            </a:r>
            <a:r>
              <a:rPr lang="it-IT" dirty="0" smtClean="0"/>
              <a:t> Tiene presenti i progetti </a:t>
            </a:r>
            <a:r>
              <a:rPr lang="it-IT" dirty="0" err="1" smtClean="0"/>
              <a:t>didattico-educativi</a:t>
            </a:r>
            <a:r>
              <a:rPr lang="it-IT" dirty="0" smtClean="0"/>
              <a:t>, riabilitativi e di socializzazione individualizzati, nonché le forme di integrazione tra le attività scolastiche ed extrascolastiche.</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p:cNvSpPr>
            <a:spLocks noGrp="1"/>
          </p:cNvSpPr>
          <p:nvPr>
            <p:ph type="title"/>
          </p:nvPr>
        </p:nvSpPr>
        <p:spPr/>
        <p:txBody>
          <a:bodyPr/>
          <a:lstStyle/>
          <a:p>
            <a:pPr eaLnBrk="1" hangingPunct="1"/>
            <a:r>
              <a:rPr lang="it-IT" smtClean="0">
                <a:solidFill>
                  <a:srgbClr val="FF0000"/>
                </a:solidFill>
              </a:rPr>
              <a:t>Riforma Moratti Legge n.53/2003</a:t>
            </a:r>
          </a:p>
        </p:txBody>
      </p:sp>
      <p:sp>
        <p:nvSpPr>
          <p:cNvPr id="61442" name="Segnaposto contenuto 2"/>
          <p:cNvSpPr>
            <a:spLocks noGrp="1"/>
          </p:cNvSpPr>
          <p:nvPr>
            <p:ph idx="1"/>
          </p:nvPr>
        </p:nvSpPr>
        <p:spPr/>
        <p:txBody>
          <a:bodyPr/>
          <a:lstStyle/>
          <a:p>
            <a:pPr algn="just" eaLnBrk="1" hangingPunct="1"/>
            <a:r>
              <a:rPr lang="it-IT" smtClean="0"/>
              <a:t>Il primo ciclo si propone di realizzare un cammino scolastico più omogeneo. Si conclude, dopo otto anni, con un esame di stato. Al concetto di scuola dell’obbligo si sostituisce quello di diritto-dovere allo studio fino a 18 anni o, comunque, fino al conseguimento di una qualifica (a seguito di un periodo di istruzione e formazione di almeno 12 anni).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3"/>
          <p:cNvSpPr>
            <a:spLocks noChangeArrowheads="1"/>
          </p:cNvSpPr>
          <p:nvPr/>
        </p:nvSpPr>
        <p:spPr bwMode="auto">
          <a:xfrm>
            <a:off x="1187450" y="1052513"/>
            <a:ext cx="6985000" cy="4524375"/>
          </a:xfrm>
          <a:prstGeom prst="rect">
            <a:avLst/>
          </a:prstGeom>
          <a:noFill/>
          <a:ln w="9525">
            <a:noFill/>
            <a:miter lim="800000"/>
            <a:headEnd/>
            <a:tailEnd/>
          </a:ln>
        </p:spPr>
        <p:txBody>
          <a:bodyPr>
            <a:spAutoFit/>
          </a:bodyPr>
          <a:lstStyle/>
          <a:p>
            <a:pPr algn="ctr"/>
            <a:r>
              <a:rPr lang="it-IT" sz="3600" b="1" i="1">
                <a:latin typeface="Calibri" pitchFamily="34" charset="0"/>
              </a:rPr>
              <a:t>“In realtà non c'è nessun male che non abbia qualcosa di buono”. </a:t>
            </a:r>
          </a:p>
          <a:p>
            <a:pPr algn="ctr"/>
            <a:endParaRPr lang="it-IT" sz="3600" b="1" i="1">
              <a:latin typeface="Calibri" pitchFamily="34" charset="0"/>
            </a:endParaRPr>
          </a:p>
          <a:p>
            <a:pPr algn="ctr"/>
            <a:endParaRPr lang="it-IT" sz="3600" b="1" i="1">
              <a:latin typeface="Calibri" pitchFamily="34" charset="0"/>
            </a:endParaRPr>
          </a:p>
          <a:p>
            <a:pPr algn="ctr"/>
            <a:endParaRPr lang="it-IT" sz="3600" b="1" i="1">
              <a:latin typeface="Calibri" pitchFamily="34" charset="0"/>
            </a:endParaRPr>
          </a:p>
          <a:p>
            <a:pPr algn="ctr"/>
            <a:r>
              <a:rPr lang="it-IT" sz="3600" b="1" i="1">
                <a:latin typeface="Calibri" pitchFamily="34" charset="0"/>
              </a:rPr>
              <a:t/>
            </a:r>
            <a:br>
              <a:rPr lang="it-IT" sz="3600" b="1" i="1">
                <a:latin typeface="Calibri" pitchFamily="34" charset="0"/>
              </a:rPr>
            </a:br>
            <a:r>
              <a:rPr lang="it-IT" sz="3600" b="1" i="1">
                <a:latin typeface="Calibri" pitchFamily="34" charset="0"/>
              </a:rPr>
              <a:t>                         </a:t>
            </a:r>
          </a:p>
          <a:p>
            <a:pPr algn="ctr"/>
            <a:r>
              <a:rPr lang="it-IT" sz="3600" b="1" i="1">
                <a:latin typeface="Calibri" pitchFamily="34" charset="0"/>
              </a:rPr>
              <a:t>                         Plinio il Vecchio</a:t>
            </a:r>
          </a:p>
        </p:txBody>
      </p:sp>
      <p:pic>
        <p:nvPicPr>
          <p:cNvPr id="43010" name="Picture 2" descr="http://www.collegiogallio.it/Objects/315_App_file/inclusione_1.jpg"/>
          <p:cNvPicPr>
            <a:picLocks noChangeAspect="1" noChangeArrowheads="1"/>
          </p:cNvPicPr>
          <p:nvPr/>
        </p:nvPicPr>
        <p:blipFill>
          <a:blip r:embed="rId2" cstate="print"/>
          <a:srcRect/>
          <a:stretch>
            <a:fillRect/>
          </a:stretch>
        </p:blipFill>
        <p:spPr bwMode="auto">
          <a:xfrm>
            <a:off x="3419475" y="2636838"/>
            <a:ext cx="2103438" cy="1655762"/>
          </a:xfrm>
          <a:prstGeom prst="rect">
            <a:avLst/>
          </a:prstGeom>
          <a:noFill/>
          <a:ln w="76200">
            <a:solidFill>
              <a:srgbClr val="92D050"/>
            </a:solidFill>
            <a:miter lim="800000"/>
            <a:headEnd/>
            <a:tailEnd/>
          </a:ln>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p:nvPr>
        </p:nvSpPr>
        <p:spPr/>
        <p:txBody>
          <a:bodyPr/>
          <a:lstStyle/>
          <a:p>
            <a:pPr eaLnBrk="1" hangingPunct="1"/>
            <a:r>
              <a:rPr lang="it-IT" smtClean="0">
                <a:solidFill>
                  <a:srgbClr val="FF0000"/>
                </a:solidFill>
              </a:rPr>
              <a:t>Il docente tutor</a:t>
            </a:r>
          </a:p>
        </p:txBody>
      </p:sp>
      <p:sp>
        <p:nvSpPr>
          <p:cNvPr id="3" name="Segnaposto contenuto 2"/>
          <p:cNvSpPr>
            <a:spLocks noGrp="1"/>
          </p:cNvSpPr>
          <p:nvPr>
            <p:ph idx="1"/>
          </p:nvPr>
        </p:nvSpPr>
        <p:spPr/>
        <p:txBody>
          <a:bodyPr rtlCol="0">
            <a:normAutofit/>
          </a:bodyPr>
          <a:lstStyle/>
          <a:p>
            <a:pPr algn="just" eaLnBrk="1" fontAlgn="auto" hangingPunct="1">
              <a:spcAft>
                <a:spcPts val="0"/>
              </a:spcAft>
              <a:buFont typeface="Arial" pitchFamily="34" charset="0"/>
              <a:buNone/>
              <a:defRPr/>
            </a:pPr>
            <a:r>
              <a:rPr lang="it-IT" dirty="0" smtClean="0"/>
              <a:t>    </a:t>
            </a:r>
            <a:r>
              <a:rPr lang="it-IT" dirty="0" smtClean="0">
                <a:solidFill>
                  <a:srgbClr val="FF0000"/>
                </a:solidFill>
              </a:rPr>
              <a:t>Figura del docente tutor scuola primaria e secondaria di primo grado </a:t>
            </a:r>
          </a:p>
          <a:p>
            <a:pPr algn="just" eaLnBrk="1" fontAlgn="auto" hangingPunct="1">
              <a:spcAft>
                <a:spcPts val="0"/>
              </a:spcAft>
              <a:buFont typeface="Arial" pitchFamily="34" charset="0"/>
              <a:buChar char="•"/>
              <a:defRPr/>
            </a:pPr>
            <a:r>
              <a:rPr lang="it-IT" dirty="0" smtClean="0"/>
              <a:t>Gli sono affidate le funzioni:</a:t>
            </a:r>
          </a:p>
          <a:p>
            <a:pPr marL="0" indent="0" algn="just" eaLnBrk="1" fontAlgn="auto" hangingPunct="1">
              <a:spcAft>
                <a:spcPts val="0"/>
              </a:spcAft>
              <a:buNone/>
              <a:defRPr/>
            </a:pPr>
            <a:r>
              <a:rPr lang="it-IT" sz="2400" dirty="0" smtClean="0"/>
              <a:t>• di orientamento per la scelta delle attività opzionali. </a:t>
            </a:r>
          </a:p>
          <a:p>
            <a:pPr marL="0" indent="0" algn="just" eaLnBrk="1" fontAlgn="auto" hangingPunct="1">
              <a:spcAft>
                <a:spcPts val="0"/>
              </a:spcAft>
              <a:buNone/>
              <a:defRPr/>
            </a:pPr>
            <a:r>
              <a:rPr lang="it-IT" sz="2400" dirty="0" smtClean="0"/>
              <a:t>• di coordinamento delle attività educative e didattiche</a:t>
            </a:r>
          </a:p>
          <a:p>
            <a:pPr marL="0" indent="0" algn="just" eaLnBrk="1" fontAlgn="auto" hangingPunct="1">
              <a:spcAft>
                <a:spcPts val="0"/>
              </a:spcAft>
              <a:buNone/>
              <a:defRPr/>
            </a:pPr>
            <a:r>
              <a:rPr lang="it-IT" sz="2400" dirty="0" smtClean="0"/>
              <a:t>• di cura delle relazioni con le famiglie </a:t>
            </a:r>
          </a:p>
          <a:p>
            <a:pPr marL="0" indent="0" algn="just" eaLnBrk="1" fontAlgn="auto" hangingPunct="1">
              <a:spcAft>
                <a:spcPts val="0"/>
              </a:spcAft>
              <a:buNone/>
              <a:defRPr/>
            </a:pPr>
            <a:r>
              <a:rPr lang="it-IT" sz="2400" dirty="0" smtClean="0"/>
              <a:t>• di cura della documentazione del percorso formativo degli allievi </a:t>
            </a:r>
          </a:p>
          <a:p>
            <a:pPr algn="just" eaLnBrk="1" fontAlgn="auto" hangingPunct="1">
              <a:spcAft>
                <a:spcPts val="0"/>
              </a:spcAft>
              <a:buFont typeface="Arial" pitchFamily="34" charset="0"/>
              <a:buNone/>
              <a:defRPr/>
            </a:pPr>
            <a:r>
              <a:rPr lang="it-IT" sz="2400" dirty="0" smtClean="0"/>
              <a:t>                          portfolio delle competenze</a:t>
            </a:r>
            <a:endParaRPr lang="it-IT" sz="2400" dirty="0"/>
          </a:p>
        </p:txBody>
      </p:sp>
      <p:cxnSp>
        <p:nvCxnSpPr>
          <p:cNvPr id="5" name="Connettore 4 4"/>
          <p:cNvCxnSpPr/>
          <p:nvPr/>
        </p:nvCxnSpPr>
        <p:spPr>
          <a:xfrm>
            <a:off x="1692275" y="5229225"/>
            <a:ext cx="503238" cy="431800"/>
          </a:xfrm>
          <a:prstGeom prst="bentConnector3">
            <a:avLst>
              <a:gd name="adj1" fmla="val 50000"/>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4"/>
          <p:cNvSpPr>
            <a:spLocks noGrp="1"/>
          </p:cNvSpPr>
          <p:nvPr>
            <p:ph type="title"/>
          </p:nvPr>
        </p:nvSpPr>
        <p:spPr/>
        <p:txBody>
          <a:bodyPr/>
          <a:lstStyle/>
          <a:p>
            <a:pPr eaLnBrk="1" hangingPunct="1"/>
            <a:r>
              <a:rPr lang="it-IT" smtClean="0">
                <a:solidFill>
                  <a:srgbClr val="FF0000"/>
                </a:solidFill>
              </a:rPr>
              <a:t>PORTFOLIO DELLE COMPETENZE</a:t>
            </a:r>
          </a:p>
        </p:txBody>
      </p:sp>
      <p:sp>
        <p:nvSpPr>
          <p:cNvPr id="63490" name="Rettangolo 3"/>
          <p:cNvSpPr>
            <a:spLocks noChangeArrowheads="1"/>
          </p:cNvSpPr>
          <p:nvPr/>
        </p:nvSpPr>
        <p:spPr bwMode="auto">
          <a:xfrm>
            <a:off x="827088" y="1997075"/>
            <a:ext cx="6840537" cy="2247900"/>
          </a:xfrm>
          <a:prstGeom prst="rect">
            <a:avLst/>
          </a:prstGeom>
          <a:noFill/>
          <a:ln w="9525">
            <a:noFill/>
            <a:miter lim="800000"/>
            <a:headEnd/>
            <a:tailEnd/>
          </a:ln>
        </p:spPr>
        <p:txBody>
          <a:bodyPr>
            <a:spAutoFit/>
          </a:bodyPr>
          <a:lstStyle/>
          <a:p>
            <a:pPr algn="just"/>
            <a:r>
              <a:rPr lang="it-IT" sz="2800">
                <a:latin typeface="Calibri" pitchFamily="34" charset="0"/>
              </a:rPr>
              <a:t>Dovrà documentare il percorso formativo seguito da ogni allievo fin dalla scuola dell’infanzia. </a:t>
            </a:r>
          </a:p>
          <a:p>
            <a:pPr algn="just"/>
            <a:r>
              <a:rPr lang="it-IT" sz="2800">
                <a:latin typeface="Calibri" pitchFamily="34" charset="0"/>
              </a:rPr>
              <a:t>Il portfolio è in uso già da tempo in Paesi come Canada, Australia e Stati Uniti.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1"/>
          <p:cNvSpPr>
            <a:spLocks noGrp="1"/>
          </p:cNvSpPr>
          <p:nvPr>
            <p:ph type="title"/>
          </p:nvPr>
        </p:nvSpPr>
        <p:spPr/>
        <p:txBody>
          <a:bodyPr/>
          <a:lstStyle/>
          <a:p>
            <a:pPr eaLnBrk="1" hangingPunct="1"/>
            <a:r>
              <a:rPr lang="it-IT" smtClean="0">
                <a:solidFill>
                  <a:srgbClr val="FF0000"/>
                </a:solidFill>
              </a:rPr>
              <a:t>NEL DETTAGLIO…</a:t>
            </a:r>
          </a:p>
        </p:txBody>
      </p:sp>
      <p:sp>
        <p:nvSpPr>
          <p:cNvPr id="3" name="Segnaposto contenuto 2"/>
          <p:cNvSpPr>
            <a:spLocks noGrp="1"/>
          </p:cNvSpPr>
          <p:nvPr>
            <p:ph idx="1"/>
          </p:nvPr>
        </p:nvSpPr>
        <p:spPr/>
        <p:txBody>
          <a:bodyPr rtlCol="0">
            <a:normAutofit lnSpcReduction="10000"/>
          </a:bodyPr>
          <a:lstStyle/>
          <a:p>
            <a:pPr algn="just" eaLnBrk="1" fontAlgn="auto" hangingPunct="1">
              <a:spcAft>
                <a:spcPts val="0"/>
              </a:spcAft>
              <a:buFont typeface="Arial" pitchFamily="34" charset="0"/>
              <a:buChar char="•"/>
              <a:defRPr/>
            </a:pPr>
            <a:r>
              <a:rPr lang="it-IT" dirty="0" smtClean="0"/>
              <a:t>La legge 28 marzo 2003, n. 53, si propone di "favorire la crescita e la valorizzazione della </a:t>
            </a:r>
            <a:r>
              <a:rPr lang="it-IT" u="sng" dirty="0" smtClean="0">
                <a:solidFill>
                  <a:srgbClr val="FF0000"/>
                </a:solidFill>
              </a:rPr>
              <a:t>persona umana</a:t>
            </a:r>
            <a:r>
              <a:rPr lang="it-IT" dirty="0" smtClean="0"/>
              <a:t>, nel rispetto dei ritmi dell'età evolutiva, delle differenze e dell'identità di ciascuno e delle scelte educative della famiglia, nel quadro della </a:t>
            </a:r>
            <a:r>
              <a:rPr lang="it-IT" u="sng" dirty="0" smtClean="0"/>
              <a:t>cooperazione tra scuola e genitori</a:t>
            </a:r>
            <a:r>
              <a:rPr lang="it-IT" dirty="0" smtClean="0"/>
              <a:t>, in coerenza con il principio di autonomia delle istituzioni scolastiche e secondo i principi sanciti dalla Costituzione" (art. 1).</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a:xfrm>
            <a:off x="468313" y="0"/>
            <a:ext cx="8229600" cy="777875"/>
          </a:xfrm>
        </p:spPr>
        <p:txBody>
          <a:bodyPr/>
          <a:lstStyle/>
          <a:p>
            <a:pPr eaLnBrk="1" hangingPunct="1"/>
            <a:r>
              <a:rPr lang="it-IT" sz="3200" smtClean="0"/>
              <a:t>LA CENTRALITA’ DELL’ALLIEVO-PERSONA</a:t>
            </a:r>
          </a:p>
        </p:txBody>
      </p:sp>
      <p:sp>
        <p:nvSpPr>
          <p:cNvPr id="65538" name="Rettangolo 3"/>
          <p:cNvSpPr>
            <a:spLocks noChangeArrowheads="1"/>
          </p:cNvSpPr>
          <p:nvPr/>
        </p:nvSpPr>
        <p:spPr bwMode="auto">
          <a:xfrm>
            <a:off x="827088" y="2781300"/>
            <a:ext cx="7561262" cy="4770438"/>
          </a:xfrm>
          <a:prstGeom prst="rect">
            <a:avLst/>
          </a:prstGeom>
          <a:noFill/>
          <a:ln w="9525">
            <a:noFill/>
            <a:miter lim="800000"/>
            <a:headEnd/>
            <a:tailEnd/>
          </a:ln>
        </p:spPr>
        <p:txBody>
          <a:bodyPr>
            <a:spAutoFit/>
          </a:bodyPr>
          <a:lstStyle/>
          <a:p>
            <a:pPr algn="just"/>
            <a:r>
              <a:rPr lang="it-IT" sz="2000">
                <a:latin typeface="Calibri" pitchFamily="34" charset="0"/>
              </a:rPr>
              <a:t>Il "soggetto logico", nella </a:t>
            </a:r>
            <a:r>
              <a:rPr lang="it-IT" sz="2000" i="1">
                <a:latin typeface="Calibri" pitchFamily="34" charset="0"/>
              </a:rPr>
              <a:t>ratio</a:t>
            </a:r>
            <a:r>
              <a:rPr lang="it-IT" sz="2000">
                <a:latin typeface="Calibri" pitchFamily="34" charset="0"/>
              </a:rPr>
              <a:t> della personalizzazione, è la persona concreta di ogni singolo allievo ed il compito di chi rappresenta l'istituzione scolastica è di fare ciò che è necessario affinché le buone capacità personali di ciascuno, grazie alle conoscenze e alle abilità acquisite nel sistema formale, non formale ed informale, possano diventare competenze effettive di ciascuno. </a:t>
            </a:r>
          </a:p>
          <a:p>
            <a:pPr algn="just"/>
            <a:r>
              <a:rPr lang="it-IT" sz="2000">
                <a:latin typeface="Calibri" pitchFamily="34" charset="0"/>
              </a:rPr>
              <a:t>Tali competenze saranno "personali" in due sensi: </a:t>
            </a:r>
          </a:p>
          <a:p>
            <a:pPr algn="just"/>
            <a:endParaRPr lang="it-IT" sz="2000">
              <a:latin typeface="Calibri" pitchFamily="34" charset="0"/>
            </a:endParaRPr>
          </a:p>
          <a:p>
            <a:pPr algn="just">
              <a:buFont typeface="Arial" charset="0"/>
              <a:buChar char="•"/>
            </a:pPr>
            <a:r>
              <a:rPr lang="it-IT" sz="2000">
                <a:latin typeface="Calibri" pitchFamily="34" charset="0"/>
              </a:rPr>
              <a:t>perché il soggetto che effettivamente le avrà maturate sarà ogni singola persona;</a:t>
            </a:r>
          </a:p>
          <a:p>
            <a:pPr algn="just">
              <a:buFont typeface="Arial" charset="0"/>
              <a:buChar char="•"/>
            </a:pPr>
            <a:r>
              <a:rPr lang="it-IT" sz="2000">
                <a:latin typeface="Calibri" pitchFamily="34" charset="0"/>
              </a:rPr>
              <a:t> perché il modo in cui prenderanno forma sarà a sua volta "personalizzato”.                     </a:t>
            </a:r>
          </a:p>
          <a:p>
            <a:pPr algn="just"/>
            <a:r>
              <a:rPr lang="it-IT" sz="1600">
                <a:latin typeface="Calibri" pitchFamily="34" charset="0"/>
              </a:rPr>
              <a:t>                                                               </a:t>
            </a:r>
          </a:p>
          <a:p>
            <a:pPr algn="just"/>
            <a:endParaRPr lang="it-IT" sz="1600">
              <a:latin typeface="Calibri" pitchFamily="34" charset="0"/>
            </a:endParaRPr>
          </a:p>
          <a:p>
            <a:pPr algn="just"/>
            <a:endParaRPr lang="it-IT" sz="1600">
              <a:latin typeface="Calibri" pitchFamily="34" charset="0"/>
            </a:endParaRPr>
          </a:p>
          <a:p>
            <a:pPr algn="just"/>
            <a:endParaRPr lang="it-IT" sz="1600">
              <a:latin typeface="Calibri" pitchFamily="34" charset="0"/>
            </a:endParaRPr>
          </a:p>
        </p:txBody>
      </p:sp>
      <p:pic>
        <p:nvPicPr>
          <p:cNvPr id="39938" name="Picture 2" descr="http://www.diocesipadova.it/s2ewdiocesipadova/allegati/2336/disabilibambini.jpg"/>
          <p:cNvPicPr>
            <a:picLocks noChangeAspect="1" noChangeArrowheads="1"/>
          </p:cNvPicPr>
          <p:nvPr/>
        </p:nvPicPr>
        <p:blipFill>
          <a:blip r:embed="rId2" cstate="print"/>
          <a:srcRect/>
          <a:stretch>
            <a:fillRect/>
          </a:stretch>
        </p:blipFill>
        <p:spPr bwMode="auto">
          <a:xfrm>
            <a:off x="3132138" y="765175"/>
            <a:ext cx="2879725" cy="1871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rtlCol="0">
            <a:normAutofit fontScale="90000"/>
          </a:bodyPr>
          <a:lstStyle/>
          <a:p>
            <a:pPr eaLnBrk="1" fontAlgn="auto" hangingPunct="1">
              <a:spcAft>
                <a:spcPts val="0"/>
              </a:spcAft>
              <a:defRPr/>
            </a:pPr>
            <a:r>
              <a:rPr lang="it-IT" dirty="0" smtClean="0"/>
              <a:t>Dall’integrazione alla personalizzazione</a:t>
            </a:r>
            <a:br>
              <a:rPr lang="it-IT" dirty="0" smtClean="0"/>
            </a:br>
            <a:r>
              <a:rPr lang="it-IT" dirty="0" smtClean="0"/>
              <a:t>nella Legge Moratti</a:t>
            </a:r>
            <a:endParaRPr lang="it-IT" dirty="0"/>
          </a:p>
        </p:txBody>
      </p:sp>
      <p:sp>
        <p:nvSpPr>
          <p:cNvPr id="5" name="Rettangolo 4"/>
          <p:cNvSpPr/>
          <p:nvPr/>
        </p:nvSpPr>
        <p:spPr>
          <a:xfrm>
            <a:off x="755650" y="2133600"/>
            <a:ext cx="7848600" cy="3240088"/>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it-IT" dirty="0"/>
              <a:t>Non è più questione di integrare nessuno in una astratta normalità predefinita che poi si traduce in propensione all'uniformità, bensì di valorizzare al meglio le dotazioni personali, escludendo qualunque modalità stereotipata di approccio alla pluralità di situazioni e di prestazioni che caratterizzano ogni essere umano. Le diversità di ciascuno, in altri termini, segno di possibile ricchezza per tutti nel momento in cui ciascuna fase fosse ottimizzata e impiegata, con creatività, come intenzionale contributo ad un'inclusione sempre più ampia e ad un'affermazione di sé sempre più congrua anche a quella degli altri, nel mondo e nella società.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70037"/>
          </a:xfrm>
        </p:spPr>
        <p:txBody>
          <a:bodyPr rtlCol="0">
            <a:normAutofit fontScale="90000"/>
          </a:bodyPr>
          <a:lstStyle/>
          <a:p>
            <a:pPr eaLnBrk="1" fontAlgn="auto" hangingPunct="1">
              <a:spcAft>
                <a:spcPts val="0"/>
              </a:spcAft>
              <a:defRPr/>
            </a:pPr>
            <a:r>
              <a:rPr lang="it-IT" dirty="0" smtClean="0">
                <a:solidFill>
                  <a:srgbClr val="FF0000"/>
                </a:solidFill>
              </a:rPr>
              <a:t>Legge n.170/2010</a:t>
            </a:r>
            <a:br>
              <a:rPr lang="it-IT" dirty="0" smtClean="0">
                <a:solidFill>
                  <a:srgbClr val="FF0000"/>
                </a:solidFill>
              </a:rPr>
            </a:br>
            <a:r>
              <a:rPr lang="it-IT" dirty="0" smtClean="0"/>
              <a:t> </a:t>
            </a:r>
            <a:r>
              <a:rPr lang="it-IT" sz="3600" dirty="0" smtClean="0"/>
              <a:t>Nuove norme in materia di disturbi specifici di apprendimento in ambito scolastico</a:t>
            </a:r>
            <a:r>
              <a:rPr lang="it-IT" dirty="0" smtClean="0">
                <a:solidFill>
                  <a:srgbClr val="FF0000"/>
                </a:solidFill>
              </a:rPr>
              <a:t/>
            </a:r>
            <a:br>
              <a:rPr lang="it-IT" dirty="0" smtClean="0">
                <a:solidFill>
                  <a:srgbClr val="FF0000"/>
                </a:solidFill>
              </a:rPr>
            </a:br>
            <a:endParaRPr lang="it-IT" dirty="0">
              <a:solidFill>
                <a:srgbClr val="FF0000"/>
              </a:solidFill>
            </a:endParaRPr>
          </a:p>
        </p:txBody>
      </p:sp>
      <p:sp>
        <p:nvSpPr>
          <p:cNvPr id="3" name="Segnaposto contenuto 2"/>
          <p:cNvSpPr>
            <a:spLocks noGrp="1"/>
          </p:cNvSpPr>
          <p:nvPr>
            <p:ph idx="1"/>
          </p:nvPr>
        </p:nvSpPr>
        <p:spPr>
          <a:xfrm>
            <a:off x="457200" y="2276475"/>
            <a:ext cx="8229600" cy="3849688"/>
          </a:xfrm>
        </p:spPr>
        <p:txBody>
          <a:bodyPr rtlCol="0">
            <a:normAutofit fontScale="92500"/>
          </a:bodyPr>
          <a:lstStyle/>
          <a:p>
            <a:pPr algn="just" eaLnBrk="1" fontAlgn="auto" hangingPunct="1">
              <a:spcAft>
                <a:spcPts val="0"/>
              </a:spcAft>
              <a:buFont typeface="Arial" pitchFamily="34" charset="0"/>
              <a:buChar char="•"/>
              <a:defRPr/>
            </a:pPr>
            <a:r>
              <a:rPr lang="it-IT" u="sng" dirty="0" smtClean="0"/>
              <a:t>Riconosce</a:t>
            </a:r>
            <a:r>
              <a:rPr lang="it-IT" dirty="0" smtClean="0"/>
              <a:t> la dislessia, la </a:t>
            </a:r>
            <a:r>
              <a:rPr lang="it-IT" dirty="0" err="1" smtClean="0"/>
              <a:t>disortografia</a:t>
            </a:r>
            <a:r>
              <a:rPr lang="it-IT" dirty="0" smtClean="0"/>
              <a:t>, la disgrafia e la </a:t>
            </a:r>
            <a:r>
              <a:rPr lang="it-IT" dirty="0" err="1" smtClean="0"/>
              <a:t>discalculia</a:t>
            </a:r>
            <a:r>
              <a:rPr lang="it-IT" dirty="0" smtClean="0"/>
              <a:t> quali disturbi specifici dell’</a:t>
            </a:r>
            <a:r>
              <a:rPr lang="it-IT" smtClean="0"/>
              <a:t>apprendimento…</a:t>
            </a:r>
            <a:endParaRPr lang="it-IT" dirty="0" smtClean="0"/>
          </a:p>
          <a:p>
            <a:pPr algn="just" eaLnBrk="1" fontAlgn="auto" hangingPunct="1">
              <a:spcAft>
                <a:spcPts val="0"/>
              </a:spcAft>
              <a:buNone/>
              <a:defRPr/>
            </a:pPr>
            <a:r>
              <a:rPr lang="it-IT" dirty="0" smtClean="0"/>
              <a:t>    Che si manifestano in presenza di capacità cognitive adeguate, in assenza di patologie neurologiche e di deficit sensoriali, ma possono costituire una limitazione importante per alcune attività della vita quotidiana. (Art. 1)</a:t>
            </a:r>
          </a:p>
          <a:p>
            <a:pPr algn="ctr" eaLnBrk="1" fontAlgn="auto" hangingPunct="1">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FF0000"/>
                </a:solidFill>
              </a:rPr>
              <a:t>LINEE GUIDA MIUR 2011</a:t>
            </a:r>
            <a:br>
              <a:rPr lang="it-IT" dirty="0" smtClean="0">
                <a:solidFill>
                  <a:srgbClr val="FF0000"/>
                </a:solidFill>
              </a:rPr>
            </a:br>
            <a:r>
              <a:rPr lang="it-IT" sz="2400" dirty="0" smtClean="0"/>
              <a:t>Linee guida per il diritto degli alunni e degli studenti con disturbi specifici di apprendimento (D.M. N.5669/2011)</a:t>
            </a:r>
            <a:endParaRPr lang="it-IT" dirty="0"/>
          </a:p>
        </p:txBody>
      </p:sp>
      <p:sp>
        <p:nvSpPr>
          <p:cNvPr id="68610" name="Segnaposto contenuto 2"/>
          <p:cNvSpPr>
            <a:spLocks noGrp="1"/>
          </p:cNvSpPr>
          <p:nvPr>
            <p:ph idx="1"/>
          </p:nvPr>
        </p:nvSpPr>
        <p:spPr>
          <a:xfrm>
            <a:off x="457200" y="2349500"/>
            <a:ext cx="8229600" cy="3776663"/>
          </a:xfrm>
        </p:spPr>
        <p:txBody>
          <a:bodyPr/>
          <a:lstStyle/>
          <a:p>
            <a:pPr algn="just" eaLnBrk="1" hangingPunct="1">
              <a:buFont typeface="Arial" charset="0"/>
              <a:buNone/>
            </a:pPr>
            <a:r>
              <a:rPr lang="it-IT" smtClean="0"/>
              <a:t>    </a:t>
            </a:r>
            <a:r>
              <a:rPr lang="it-IT" sz="2800" smtClean="0"/>
              <a:t>SI FORNISCONO ALCUNE INDICAZIONI ELABORATE SULLA BASE DELLE PIU’ RECENTI CONOSCENZE SCIENTIFICHE, PER REALIZZARE INTERVENTI DIDATTICI INDIVIDUALIZZATI E PERSONALIZZATI, NONCHE’ PER UTILIZZARE GLI STRUMENTI COMPENSATIVI  E PER APPLICARE LE MISURE DISPENSATIVE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smtClean="0">
                <a:solidFill>
                  <a:srgbClr val="FF0000"/>
                </a:solidFill>
              </a:rPr>
              <a:t>C.M. N.8 DEL 6 MARZO 2013</a:t>
            </a:r>
            <a:r>
              <a:rPr lang="it-IT" smtClean="0"/>
              <a:t/>
            </a:r>
            <a:br>
              <a:rPr lang="it-IT" smtClean="0"/>
            </a:br>
            <a:r>
              <a:rPr lang="it-IT" smtClean="0"/>
              <a:t>“Numerus clausus” o numero aperto?</a:t>
            </a:r>
            <a:endParaRPr lang="it-IT" dirty="0"/>
          </a:p>
        </p:txBody>
      </p:sp>
      <p:sp>
        <p:nvSpPr>
          <p:cNvPr id="3" name="Segnaposto contenuto 2"/>
          <p:cNvSpPr>
            <a:spLocks noGrp="1"/>
          </p:cNvSpPr>
          <p:nvPr>
            <p:ph idx="1"/>
          </p:nvPr>
        </p:nvSpPr>
        <p:spPr/>
        <p:txBody>
          <a:bodyPr rtlCol="0">
            <a:normAutofit fontScale="70000" lnSpcReduction="20000"/>
          </a:bodyPr>
          <a:lstStyle/>
          <a:p>
            <a:pPr algn="just" eaLnBrk="1" fontAlgn="auto" hangingPunct="1">
              <a:spcAft>
                <a:spcPts val="0"/>
              </a:spcAft>
              <a:buFont typeface="Arial" pitchFamily="34" charset="0"/>
              <a:buNone/>
              <a:defRPr/>
            </a:pPr>
            <a:r>
              <a:rPr lang="it-IT" dirty="0" smtClean="0"/>
              <a:t>     Alcune tipologie di disturbi, non esplicitati nella legge 170/2010 danno diritto ad usufruire delle stesse misure ivi previste in quanto presentano problematiche specifiche in presenza di competenze intellettive nella norma. Si tratti di disturbi con specifiche problematiche:</a:t>
            </a:r>
          </a:p>
          <a:p>
            <a:pPr algn="just" eaLnBrk="1" fontAlgn="auto" hangingPunct="1">
              <a:spcAft>
                <a:spcPts val="0"/>
              </a:spcAft>
              <a:buFont typeface="Arial" pitchFamily="34" charset="0"/>
              <a:buChar char="•"/>
              <a:defRPr/>
            </a:pPr>
            <a:r>
              <a:rPr lang="it-IT" dirty="0" smtClean="0"/>
              <a:t>Nell’area del linguaggio (disturbi specifici nel linguaggio o, più in generale, presenza di bassa intelligenza verbale associata ad alta intelligenza non verbale)</a:t>
            </a:r>
          </a:p>
          <a:p>
            <a:pPr algn="just" eaLnBrk="1" fontAlgn="auto" hangingPunct="1">
              <a:spcAft>
                <a:spcPts val="0"/>
              </a:spcAft>
              <a:buFont typeface="Arial" pitchFamily="34" charset="0"/>
              <a:buChar char="•"/>
              <a:defRPr/>
            </a:pPr>
            <a:r>
              <a:rPr lang="it-IT" dirty="0" smtClean="0"/>
              <a:t>O, al contrario, nelle aree non verbali (come nel caso della coordinazione motoria, della </a:t>
            </a:r>
            <a:r>
              <a:rPr lang="it-IT" dirty="0" err="1" smtClean="0"/>
              <a:t>disprassia</a:t>
            </a:r>
            <a:r>
              <a:rPr lang="it-IT" dirty="0" smtClean="0"/>
              <a:t>)</a:t>
            </a:r>
          </a:p>
          <a:p>
            <a:pPr algn="just" eaLnBrk="1" fontAlgn="auto" hangingPunct="1">
              <a:spcAft>
                <a:spcPts val="0"/>
              </a:spcAft>
              <a:buFont typeface="Arial" pitchFamily="34" charset="0"/>
              <a:buChar char="•"/>
              <a:defRPr/>
            </a:pPr>
            <a:r>
              <a:rPr lang="it-IT" dirty="0" smtClean="0"/>
              <a:t>O di altre problematiche severe che possono compromettere il percorso scolastico (ad esempio disturbo dello spettro autistico lieve che non rientri nelle casistiche della legge n.104)</a:t>
            </a:r>
          </a:p>
          <a:p>
            <a:pPr algn="just" eaLnBrk="1" fontAlgn="auto" hangingPunct="1">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p:cNvSpPr>
            <a:spLocks noGrp="1"/>
          </p:cNvSpPr>
          <p:nvPr>
            <p:ph type="title"/>
          </p:nvPr>
        </p:nvSpPr>
        <p:spPr/>
        <p:txBody>
          <a:bodyPr/>
          <a:lstStyle/>
          <a:p>
            <a:pPr eaLnBrk="1" hangingPunct="1"/>
            <a:r>
              <a:rPr lang="it-IT" smtClean="0">
                <a:solidFill>
                  <a:srgbClr val="FF0000"/>
                </a:solidFill>
              </a:rPr>
              <a:t>La valutazione degli alunni con DSA</a:t>
            </a:r>
          </a:p>
        </p:txBody>
      </p:sp>
      <p:sp>
        <p:nvSpPr>
          <p:cNvPr id="3" name="Segnaposto contenuto 2"/>
          <p:cNvSpPr>
            <a:spLocks noGrp="1"/>
          </p:cNvSpPr>
          <p:nvPr>
            <p:ph idx="1"/>
          </p:nvPr>
        </p:nvSpPr>
        <p:spPr/>
        <p:txBody>
          <a:bodyPr rtlCol="0">
            <a:normAutofit fontScale="85000" lnSpcReduction="20000"/>
          </a:bodyPr>
          <a:lstStyle/>
          <a:p>
            <a:pPr algn="just" eaLnBrk="1" fontAlgn="auto" hangingPunct="1">
              <a:spcAft>
                <a:spcPts val="0"/>
              </a:spcAft>
              <a:buFont typeface="Arial" pitchFamily="34" charset="0"/>
              <a:buNone/>
              <a:defRPr/>
            </a:pPr>
            <a:r>
              <a:rPr lang="it-IT" dirty="0" smtClean="0"/>
              <a:t>   “Per gli alunni con difficoltà specifiche di apprendimento adeguatamente certificate, la valutazione e la verifica degli apprendimenti, comprese quelle effettuate in sede di esame conclusivo dei cicli, devono tenere conto delle specifiche situazioni soggettive di tali alunni; a tali fine, nello svolgimento delle attività didattiche e delle prove d’esame sono adottate gli strumenti </a:t>
            </a:r>
            <a:r>
              <a:rPr lang="it-IT" dirty="0" err="1" smtClean="0"/>
              <a:t>metodologico-didattici</a:t>
            </a:r>
            <a:r>
              <a:rPr lang="it-IT" dirty="0" smtClean="0"/>
              <a:t> compensativi e dispensativi ritenuti più idonei”(…)</a:t>
            </a:r>
          </a:p>
          <a:p>
            <a:pPr algn="just" eaLnBrk="1" fontAlgn="auto" hangingPunct="1">
              <a:spcAft>
                <a:spcPts val="0"/>
              </a:spcAft>
              <a:buFont typeface="Arial" pitchFamily="34" charset="0"/>
              <a:buNone/>
              <a:defRPr/>
            </a:pPr>
            <a:r>
              <a:rPr lang="it-IT" dirty="0" smtClean="0"/>
              <a:t>    “Nel diploma finale non viene fatta menzione delle modalità di svolgimento e della differenziazione delle </a:t>
            </a:r>
            <a:r>
              <a:rPr lang="it-IT" dirty="0"/>
              <a:t>prove</a:t>
            </a:r>
            <a:r>
              <a:rPr lang="it-IT" dirty="0" smtClean="0"/>
              <a:t>” (art. 10 comma 1 del D.P.R. n. 122 del 2009)</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p:cNvSpPr>
            <a:spLocks noGrp="1"/>
          </p:cNvSpPr>
          <p:nvPr>
            <p:ph type="title"/>
          </p:nvPr>
        </p:nvSpPr>
        <p:spPr/>
        <p:txBody>
          <a:bodyPr/>
          <a:lstStyle/>
          <a:p>
            <a:pPr eaLnBrk="1" hangingPunct="1"/>
            <a:r>
              <a:rPr lang="it-IT" smtClean="0"/>
              <a:t>Altro sulla valutazione…</a:t>
            </a:r>
          </a:p>
        </p:txBody>
      </p:sp>
      <p:sp>
        <p:nvSpPr>
          <p:cNvPr id="3" name="Segnaposto contenuto 2"/>
          <p:cNvSpPr>
            <a:spLocks noGrp="1"/>
          </p:cNvSpPr>
          <p:nvPr>
            <p:ph idx="1"/>
          </p:nvPr>
        </p:nvSpPr>
        <p:spPr>
          <a:xfrm>
            <a:off x="755650" y="3860800"/>
            <a:ext cx="7931150" cy="2265363"/>
          </a:xfrm>
        </p:spPr>
        <p:txBody>
          <a:bodyPr rtlCol="0">
            <a:normAutofit fontScale="92500" lnSpcReduction="10000"/>
          </a:bodyPr>
          <a:lstStyle/>
          <a:p>
            <a:pPr eaLnBrk="1" fontAlgn="auto" hangingPunct="1">
              <a:spcAft>
                <a:spcPts val="0"/>
              </a:spcAft>
              <a:buFont typeface="Arial" pitchFamily="34" charset="0"/>
              <a:buNone/>
              <a:defRPr/>
            </a:pPr>
            <a:r>
              <a:rPr lang="it-IT" dirty="0" smtClean="0"/>
              <a:t>           Art. 6 D.M. n.5669 del 12 luglio 2011 </a:t>
            </a:r>
          </a:p>
          <a:p>
            <a:pPr eaLnBrk="1" fontAlgn="auto" hangingPunct="1">
              <a:spcAft>
                <a:spcPts val="0"/>
              </a:spcAft>
              <a:buFont typeface="Arial" pitchFamily="34" charset="0"/>
              <a:buNone/>
              <a:defRPr/>
            </a:pPr>
            <a:r>
              <a:rPr lang="it-IT" dirty="0" smtClean="0"/>
              <a:t>   “Sulla base del disturbo specifico, anche in sede di Esami di Stato, si possono riservare ai candidati tempi più lunghi di quelli ordinari e (…) l’utilizzo di idonei </a:t>
            </a:r>
            <a:r>
              <a:rPr lang="it-IT" u="sng" dirty="0" smtClean="0"/>
              <a:t>strumenti compensativi</a:t>
            </a:r>
            <a:r>
              <a:rPr lang="it-IT" dirty="0" smtClean="0"/>
              <a:t>”</a:t>
            </a:r>
          </a:p>
          <a:p>
            <a:pPr eaLnBrk="1" fontAlgn="auto" hangingPunct="1">
              <a:spcAft>
                <a:spcPts val="0"/>
              </a:spcAft>
              <a:buFont typeface="Arial" pitchFamily="34" charset="0"/>
              <a:buNone/>
              <a:defRPr/>
            </a:pPr>
            <a:endParaRPr lang="it-IT" dirty="0" smtClean="0"/>
          </a:p>
        </p:txBody>
      </p:sp>
      <p:pic>
        <p:nvPicPr>
          <p:cNvPr id="72707" name="Picture 2" descr="http://www.volinocroce.it/istituto/wp-content/uploads/2015/06/pagella-300x243.jpg"/>
          <p:cNvPicPr>
            <a:picLocks noChangeAspect="1" noChangeArrowheads="1"/>
          </p:cNvPicPr>
          <p:nvPr/>
        </p:nvPicPr>
        <p:blipFill>
          <a:blip r:embed="rId3" cstate="print"/>
          <a:srcRect/>
          <a:stretch>
            <a:fillRect/>
          </a:stretch>
        </p:blipFill>
        <p:spPr bwMode="auto">
          <a:xfrm>
            <a:off x="395288" y="1628775"/>
            <a:ext cx="2159000" cy="1747838"/>
          </a:xfrm>
          <a:prstGeom prst="rect">
            <a:avLst/>
          </a:prstGeom>
          <a:noFill/>
          <a:ln w="9525">
            <a:noFill/>
            <a:miter lim="800000"/>
            <a:headEnd/>
            <a:tailEnd/>
          </a:ln>
        </p:spPr>
      </p:pic>
      <p:pic>
        <p:nvPicPr>
          <p:cNvPr id="72708" name="Picture 4" descr="http://immagini.disegnidacolorareonline.com/cache/data/disegni-colorati/orologio-colorato-300x300.jpg"/>
          <p:cNvPicPr>
            <a:picLocks noChangeAspect="1" noChangeArrowheads="1"/>
          </p:cNvPicPr>
          <p:nvPr/>
        </p:nvPicPr>
        <p:blipFill>
          <a:blip r:embed="rId4" cstate="print"/>
          <a:srcRect/>
          <a:stretch>
            <a:fillRect/>
          </a:stretch>
        </p:blipFill>
        <p:spPr bwMode="auto">
          <a:xfrm>
            <a:off x="6875463" y="1628775"/>
            <a:ext cx="2052637" cy="2051050"/>
          </a:xfrm>
          <a:prstGeom prst="rect">
            <a:avLst/>
          </a:prstGeom>
          <a:noFill/>
          <a:ln w="9525">
            <a:noFill/>
            <a:miter lim="800000"/>
            <a:headEnd/>
            <a:tailEnd/>
          </a:ln>
        </p:spPr>
      </p:pic>
      <p:pic>
        <p:nvPicPr>
          <p:cNvPr id="72709" name="Picture 6" descr="http://www.cartol.it/files/carto_Files/Foto/58288_1.PNG"/>
          <p:cNvPicPr>
            <a:picLocks noChangeAspect="1" noChangeArrowheads="1"/>
          </p:cNvPicPr>
          <p:nvPr/>
        </p:nvPicPr>
        <p:blipFill>
          <a:blip r:embed="rId5" cstate="print"/>
          <a:srcRect/>
          <a:stretch>
            <a:fillRect/>
          </a:stretch>
        </p:blipFill>
        <p:spPr bwMode="auto">
          <a:xfrm>
            <a:off x="3851275" y="1557338"/>
            <a:ext cx="20161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8313" y="2708275"/>
            <a:ext cx="8218487" cy="3816350"/>
          </a:xfrm>
        </p:spPr>
        <p:txBody>
          <a:bodyPr rtlCol="0">
            <a:normAutofit fontScale="70000" lnSpcReduction="20000"/>
          </a:bodyPr>
          <a:lstStyle/>
          <a:p>
            <a:pPr eaLnBrk="1" fontAlgn="auto" hangingPunct="1">
              <a:spcAft>
                <a:spcPts val="0"/>
              </a:spcAft>
              <a:buFont typeface="Arial" pitchFamily="34" charset="0"/>
              <a:buChar char="•"/>
              <a:defRPr/>
            </a:pPr>
            <a:r>
              <a:rPr lang="it-IT" dirty="0" smtClean="0"/>
              <a:t>Legge 517/1977</a:t>
            </a:r>
          </a:p>
          <a:p>
            <a:pPr eaLnBrk="1" fontAlgn="auto" hangingPunct="1">
              <a:spcAft>
                <a:spcPts val="0"/>
              </a:spcAft>
              <a:buFont typeface="Arial" pitchFamily="34" charset="0"/>
              <a:buChar char="•"/>
              <a:defRPr/>
            </a:pPr>
            <a:r>
              <a:rPr lang="it-IT" dirty="0" smtClean="0"/>
              <a:t>Legge 104/1992</a:t>
            </a:r>
          </a:p>
          <a:p>
            <a:pPr eaLnBrk="1" fontAlgn="auto" hangingPunct="1">
              <a:spcAft>
                <a:spcPts val="0"/>
              </a:spcAft>
              <a:buFont typeface="Arial" pitchFamily="34" charset="0"/>
              <a:buChar char="•"/>
              <a:defRPr/>
            </a:pPr>
            <a:r>
              <a:rPr lang="it-IT" dirty="0" smtClean="0"/>
              <a:t>Legge 28 marzo 2003 n. 53 (riforma Moratti)</a:t>
            </a:r>
          </a:p>
          <a:p>
            <a:pPr eaLnBrk="1" fontAlgn="auto" hangingPunct="1">
              <a:spcAft>
                <a:spcPts val="0"/>
              </a:spcAft>
              <a:buFont typeface="Arial" pitchFamily="34" charset="0"/>
              <a:buChar char="•"/>
              <a:defRPr/>
            </a:pPr>
            <a:r>
              <a:rPr lang="it-IT" dirty="0" smtClean="0"/>
              <a:t>Linee guida MIUR 2009</a:t>
            </a:r>
          </a:p>
          <a:p>
            <a:pPr eaLnBrk="1" fontAlgn="auto" hangingPunct="1">
              <a:spcAft>
                <a:spcPts val="0"/>
              </a:spcAft>
              <a:buFont typeface="Arial" pitchFamily="34" charset="0"/>
              <a:buChar char="•"/>
              <a:defRPr/>
            </a:pPr>
            <a:r>
              <a:rPr lang="it-IT" dirty="0" smtClean="0"/>
              <a:t>Legge n.170/2010</a:t>
            </a:r>
          </a:p>
          <a:p>
            <a:pPr eaLnBrk="1" fontAlgn="auto" hangingPunct="1">
              <a:spcAft>
                <a:spcPts val="0"/>
              </a:spcAft>
              <a:buFont typeface="Arial" pitchFamily="34" charset="0"/>
              <a:buChar char="•"/>
              <a:defRPr/>
            </a:pPr>
            <a:r>
              <a:rPr lang="it-IT" dirty="0" smtClean="0"/>
              <a:t>Linee guida MIUR 2011(D.M. n. 5669/2011)</a:t>
            </a:r>
          </a:p>
          <a:p>
            <a:pPr eaLnBrk="1" fontAlgn="auto" hangingPunct="1">
              <a:spcAft>
                <a:spcPts val="0"/>
              </a:spcAft>
              <a:buFont typeface="Arial" pitchFamily="34" charset="0"/>
              <a:buChar char="•"/>
              <a:defRPr/>
            </a:pPr>
            <a:r>
              <a:rPr lang="it-IT" dirty="0" smtClean="0"/>
              <a:t>C.M. n. 8 del 6 marzo 2013</a:t>
            </a:r>
          </a:p>
          <a:p>
            <a:pPr eaLnBrk="1" fontAlgn="auto" hangingPunct="1">
              <a:spcAft>
                <a:spcPts val="0"/>
              </a:spcAft>
              <a:buFont typeface="Arial" pitchFamily="34" charset="0"/>
              <a:buChar char="•"/>
              <a:defRPr/>
            </a:pPr>
            <a:r>
              <a:rPr lang="it-IT" dirty="0" smtClean="0"/>
              <a:t>Direttiva MIUR 27/12/2012</a:t>
            </a:r>
          </a:p>
          <a:p>
            <a:pPr eaLnBrk="1" fontAlgn="auto" hangingPunct="1">
              <a:spcAft>
                <a:spcPts val="0"/>
              </a:spcAft>
              <a:buFont typeface="Arial" pitchFamily="34" charset="0"/>
              <a:buChar char="•"/>
              <a:defRPr/>
            </a:pPr>
            <a:r>
              <a:rPr lang="it-IT" dirty="0" smtClean="0"/>
              <a:t>C.M. 6 marzo 2013 n.8</a:t>
            </a:r>
          </a:p>
          <a:p>
            <a:pPr eaLnBrk="1" fontAlgn="auto" hangingPunct="1">
              <a:spcAft>
                <a:spcPts val="0"/>
              </a:spcAft>
              <a:buFont typeface="Arial" pitchFamily="34" charset="0"/>
              <a:buChar char="•"/>
              <a:defRPr/>
            </a:pPr>
            <a:r>
              <a:rPr lang="it-IT" dirty="0" smtClean="0"/>
              <a:t>O.M. n.33 del 19 maggio 2014 </a:t>
            </a:r>
          </a:p>
          <a:p>
            <a:pPr eaLnBrk="1" fontAlgn="auto" hangingPunct="1">
              <a:spcAft>
                <a:spcPts val="0"/>
              </a:spcAft>
              <a:buFont typeface="Arial" pitchFamily="34" charset="0"/>
              <a:buChar char="•"/>
              <a:defRPr/>
            </a:pPr>
            <a:r>
              <a:rPr lang="it-IT" dirty="0" smtClean="0"/>
              <a:t>Il PEI in ICF</a:t>
            </a:r>
            <a:endParaRPr lang="it-IT" dirty="0"/>
          </a:p>
        </p:txBody>
      </p:sp>
      <p:pic>
        <p:nvPicPr>
          <p:cNvPr id="54276" name="Picture 4" descr="http://www.orchard.co.uk/images/PlAN_BLOG.jpg"/>
          <p:cNvPicPr>
            <a:picLocks noChangeAspect="1" noChangeArrowheads="1"/>
          </p:cNvPicPr>
          <p:nvPr/>
        </p:nvPicPr>
        <p:blipFill>
          <a:blip r:embed="rId2" cstate="print">
            <a:lum contrast="30000"/>
          </a:blip>
          <a:srcRect/>
          <a:stretch>
            <a:fillRect/>
          </a:stretch>
        </p:blipFill>
        <p:spPr bwMode="auto">
          <a:xfrm>
            <a:off x="1187624" y="188640"/>
            <a:ext cx="6873265" cy="1844824"/>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softEdge rad="31750"/>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olo 1"/>
          <p:cNvSpPr>
            <a:spLocks noGrp="1"/>
          </p:cNvSpPr>
          <p:nvPr>
            <p:ph type="title"/>
          </p:nvPr>
        </p:nvSpPr>
        <p:spPr/>
        <p:txBody>
          <a:bodyPr/>
          <a:lstStyle/>
          <a:p>
            <a:pPr eaLnBrk="1" hangingPunct="1"/>
            <a:r>
              <a:rPr lang="it-IT" smtClean="0"/>
              <a:t>Il problema della lingua straniera</a:t>
            </a:r>
          </a:p>
        </p:txBody>
      </p:sp>
      <p:sp>
        <p:nvSpPr>
          <p:cNvPr id="3" name="Segnaposto contenuto 2"/>
          <p:cNvSpPr>
            <a:spLocks noGrp="1"/>
          </p:cNvSpPr>
          <p:nvPr>
            <p:ph idx="1"/>
          </p:nvPr>
        </p:nvSpPr>
        <p:spPr/>
        <p:txBody>
          <a:bodyPr rtlCol="0">
            <a:normAutofit fontScale="85000" lnSpcReduction="10000"/>
          </a:bodyPr>
          <a:lstStyle/>
          <a:p>
            <a:pPr algn="just" eaLnBrk="1" hangingPunct="1">
              <a:spcAft>
                <a:spcPts val="0"/>
              </a:spcAft>
              <a:buFont typeface="Arial" pitchFamily="34" charset="0"/>
              <a:buChar char="•"/>
              <a:defRPr/>
            </a:pPr>
            <a:r>
              <a:rPr lang="it-IT" dirty="0" smtClean="0"/>
              <a:t>L'articolo 5 della legge n.170/2010 comma 2 lettera c),  in relazione alle lingue straniere, prevede:</a:t>
            </a:r>
          </a:p>
          <a:p>
            <a:pPr algn="just" eaLnBrk="1" hangingPunct="1">
              <a:spcAft>
                <a:spcPts val="0"/>
              </a:spcAft>
              <a:buFont typeface="Arial" pitchFamily="34" charset="0"/>
              <a:buChar char="•"/>
              <a:defRPr/>
            </a:pPr>
            <a:r>
              <a:rPr lang="it-IT" i="1" dirty="0" smtClean="0"/>
              <a:t>per l'insegnamento delle lingue straniere, l'uso di strumenti compensativi che favoriscano la comunicazione verbale e che assicurino ritmi graduali di apprendimento, prevedendo anche, ove risulti utile, la possibilità dell'esonero.</a:t>
            </a:r>
            <a:endParaRPr lang="it-IT" dirty="0" smtClean="0"/>
          </a:p>
          <a:p>
            <a:pPr algn="just" eaLnBrk="1" hangingPunct="1">
              <a:spcAft>
                <a:spcPts val="0"/>
              </a:spcAft>
              <a:buFont typeface="Arial" pitchFamily="34" charset="0"/>
              <a:buChar char="•"/>
              <a:defRPr/>
            </a:pPr>
            <a:r>
              <a:rPr lang="it-IT" dirty="0" smtClean="0"/>
              <a:t>E' possibile, pertanto, non solo fare ricorso a strumenti compensativi (ad esempio sintesi vocali, uso del PC...), ma anche all'esonero dalla disciplina.</a:t>
            </a:r>
          </a:p>
          <a:p>
            <a:pPr eaLnBrk="1" fontAlgn="auto" hangingPunct="1">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D.M. n. 5669 del 12 luglio 2011</a:t>
            </a:r>
            <a:br>
              <a:rPr lang="it-IT" dirty="0" smtClean="0"/>
            </a:br>
            <a:r>
              <a:rPr lang="it-IT" dirty="0" smtClean="0"/>
              <a:t>Il problema della “lingua straniera”</a:t>
            </a:r>
            <a:endParaRPr lang="it-IT" dirty="0"/>
          </a:p>
        </p:txBody>
      </p:sp>
      <p:sp>
        <p:nvSpPr>
          <p:cNvPr id="3" name="Segnaposto contenuto 2"/>
          <p:cNvSpPr>
            <a:spLocks noGrp="1"/>
          </p:cNvSpPr>
          <p:nvPr>
            <p:ph idx="1"/>
          </p:nvPr>
        </p:nvSpPr>
        <p:spPr>
          <a:xfrm>
            <a:off x="457200" y="1600200"/>
            <a:ext cx="8435975" cy="5141913"/>
          </a:xfrm>
        </p:spPr>
        <p:txBody>
          <a:bodyPr rtlCol="0">
            <a:normAutofit fontScale="32500" lnSpcReduction="20000"/>
          </a:bodyPr>
          <a:lstStyle/>
          <a:p>
            <a:pPr algn="just" eaLnBrk="1" hangingPunct="1">
              <a:spcAft>
                <a:spcPts val="0"/>
              </a:spcAft>
              <a:buFont typeface="Arial" pitchFamily="34" charset="0"/>
              <a:buChar char="•"/>
              <a:defRPr/>
            </a:pPr>
            <a:r>
              <a:rPr lang="it-IT" sz="6200" b="1" dirty="0" smtClean="0">
                <a:solidFill>
                  <a:srgbClr val="FF0000"/>
                </a:solidFill>
              </a:rPr>
              <a:t>Il comma 4 </a:t>
            </a:r>
            <a:r>
              <a:rPr lang="it-IT" sz="6200" dirty="0" smtClean="0"/>
              <a:t>predispone il ricorso a </a:t>
            </a:r>
            <a:r>
              <a:rPr lang="it-IT" sz="6200" u="sng" dirty="0" smtClean="0"/>
              <a:t>qualsiasi strategia didattica</a:t>
            </a:r>
            <a:r>
              <a:rPr lang="it-IT" sz="6200" dirty="0" smtClean="0"/>
              <a:t> utile a consentire agli alunni con DSA l'apprendimento delle lingue straniere, adottando strumenti compensativi e prediligendo l'espressione orale; prescrive, inoltre, di proporre e valutare le prove scritte, secondo modalità compatibili con le difficoltà connesse al disturbo.</a:t>
            </a:r>
          </a:p>
          <a:p>
            <a:pPr algn="just" eaLnBrk="1" hangingPunct="1">
              <a:spcAft>
                <a:spcPts val="0"/>
              </a:spcAft>
              <a:buFont typeface="Arial" pitchFamily="34" charset="0"/>
              <a:buChar char="•"/>
              <a:defRPr/>
            </a:pPr>
            <a:r>
              <a:rPr lang="it-IT" sz="6200" b="1" dirty="0" smtClean="0">
                <a:solidFill>
                  <a:srgbClr val="FF0000"/>
                </a:solidFill>
              </a:rPr>
              <a:t>Il comma 5</a:t>
            </a:r>
            <a:r>
              <a:rPr lang="it-IT" sz="6200" dirty="0" smtClean="0"/>
              <a:t> prevede la possibilità di </a:t>
            </a:r>
            <a:r>
              <a:rPr lang="it-IT" sz="6200" b="1" u="sng" dirty="0" smtClean="0">
                <a:solidFill>
                  <a:srgbClr val="FF0000"/>
                </a:solidFill>
              </a:rPr>
              <a:t>dispensare gli allievi con DSA dalle prove scritte</a:t>
            </a:r>
            <a:r>
              <a:rPr lang="it-IT" sz="6200" dirty="0" smtClean="0"/>
              <a:t> in lingua straniera, sia nel corso dell'anno scolastico sia in sede di esami di Stato, </a:t>
            </a:r>
            <a:r>
              <a:rPr lang="it-IT" sz="6200" b="1" u="sng" dirty="0" smtClean="0">
                <a:solidFill>
                  <a:srgbClr val="FF0000"/>
                </a:solidFill>
              </a:rPr>
              <a:t>in presenza delle seguenti condizioni</a:t>
            </a:r>
            <a:r>
              <a:rPr lang="it-IT" sz="6200" dirty="0" smtClean="0"/>
              <a:t>:</a:t>
            </a:r>
          </a:p>
          <a:p>
            <a:pPr marL="530225" indent="-176213" algn="just" eaLnBrk="1" hangingPunct="1">
              <a:spcAft>
                <a:spcPts val="0"/>
              </a:spcAft>
              <a:buFont typeface="Arial" pitchFamily="34" charset="0"/>
              <a:buChar char="•"/>
              <a:defRPr/>
            </a:pPr>
            <a:r>
              <a:rPr lang="it-IT" sz="6200" i="1" dirty="0" smtClean="0"/>
              <a:t>certificazione di DSA attestante la gravità del disturbo e recante esplicita richiesta di dispensa dalle prove scritte;</a:t>
            </a:r>
            <a:endParaRPr lang="it-IT" sz="6200" dirty="0" smtClean="0"/>
          </a:p>
          <a:p>
            <a:pPr marL="530225" indent="-176213" algn="just" eaLnBrk="1" hangingPunct="1">
              <a:spcAft>
                <a:spcPts val="0"/>
              </a:spcAft>
              <a:buFont typeface="Arial" pitchFamily="34" charset="0"/>
              <a:buChar char="•"/>
              <a:defRPr/>
            </a:pPr>
            <a:r>
              <a:rPr lang="it-IT" sz="6200" i="1" dirty="0" smtClean="0"/>
              <a:t>richiesta di dispensa dalle prove scritte di lingua straniera presentata dalla famiglia o dall’allievo se maggiorenne;</a:t>
            </a:r>
            <a:endParaRPr lang="it-IT" sz="6200" dirty="0" smtClean="0"/>
          </a:p>
          <a:p>
            <a:pPr marL="530225" indent="-176213" algn="just" eaLnBrk="1" hangingPunct="1">
              <a:spcAft>
                <a:spcPts val="0"/>
              </a:spcAft>
              <a:buFont typeface="Arial" pitchFamily="34" charset="0"/>
              <a:buChar char="•"/>
              <a:defRPr/>
            </a:pPr>
            <a:r>
              <a:rPr lang="it-IT" sz="6200" i="1" dirty="0" smtClean="0"/>
              <a:t>approvazione da parte del consiglio di classe che confermi la dispensa in forma temporanea o permanente, tenendo conto delle valutazioni diagnostiche e sulla base delle risultanze degli interventi di natura </a:t>
            </a:r>
            <a:r>
              <a:rPr lang="it-IT" sz="6200" i="1" dirty="0" err="1" smtClean="0"/>
              <a:t>pedagogico-didattica</a:t>
            </a:r>
            <a:r>
              <a:rPr lang="it-IT" sz="6200" i="1" dirty="0" smtClean="0"/>
              <a:t>, con particolare attenzione ai percorsi di studio in cui l’insegnamento della lingua straniera risulti caratterizzante (liceo linguistico, istituto tecnico per il turismo, ecc.).</a:t>
            </a:r>
            <a:endParaRPr lang="it-IT" sz="6200" dirty="0" smtClean="0"/>
          </a:p>
          <a:p>
            <a:pPr marL="0" indent="0"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1"/>
          <p:cNvSpPr>
            <a:spLocks noGrp="1"/>
          </p:cNvSpPr>
          <p:nvPr>
            <p:ph type="title"/>
          </p:nvPr>
        </p:nvSpPr>
        <p:spPr/>
        <p:txBody>
          <a:bodyPr/>
          <a:lstStyle/>
          <a:p>
            <a:pPr eaLnBrk="1" hangingPunct="1"/>
            <a:r>
              <a:rPr lang="it-IT" smtClean="0">
                <a:solidFill>
                  <a:srgbClr val="FF0000"/>
                </a:solidFill>
              </a:rPr>
              <a:t>Esonero totale = NO Diploma</a:t>
            </a:r>
          </a:p>
        </p:txBody>
      </p:sp>
      <p:sp>
        <p:nvSpPr>
          <p:cNvPr id="3" name="Segnaposto contenuto 2"/>
          <p:cNvSpPr>
            <a:spLocks noGrp="1"/>
          </p:cNvSpPr>
          <p:nvPr>
            <p:ph idx="1"/>
          </p:nvPr>
        </p:nvSpPr>
        <p:spPr/>
        <p:txBody>
          <a:bodyPr rtlCol="0">
            <a:normAutofit fontScale="62500" lnSpcReduction="20000"/>
          </a:bodyPr>
          <a:lstStyle/>
          <a:p>
            <a:pPr algn="just" eaLnBrk="1" hangingPunct="1">
              <a:spcAft>
                <a:spcPts val="0"/>
              </a:spcAft>
              <a:buFont typeface="Arial" pitchFamily="34" charset="0"/>
              <a:buChar char="•"/>
              <a:defRPr/>
            </a:pPr>
            <a:r>
              <a:rPr lang="it-IT" dirty="0" smtClean="0"/>
              <a:t>Nel corso degli esami di Stato conclusivi del primo e del secondo ciclo di istruzione, leggiamo ancora al comma 5, modalità e contenuti delle prove orali, sostitutive di quelle scritte, sono stabiliti dalle Commissioni, sulla base della documentazione fornita dai consigli di classe.</a:t>
            </a:r>
          </a:p>
          <a:p>
            <a:pPr algn="just" eaLnBrk="1" hangingPunct="1">
              <a:spcAft>
                <a:spcPts val="0"/>
              </a:spcAft>
              <a:buFont typeface="Arial" pitchFamily="34" charset="0"/>
              <a:buChar char="•"/>
              <a:defRPr/>
            </a:pPr>
            <a:r>
              <a:rPr lang="it-IT" b="1" dirty="0" smtClean="0"/>
              <a:t>I candidati con DSA, dispensati dalle prove scritte</a:t>
            </a:r>
            <a:r>
              <a:rPr lang="it-IT" dirty="0" smtClean="0"/>
              <a:t>, che superano l’esame di Stato conseguono il titolo valido per l’iscrizione alla scuola secondaria di secondo grado o all’università.</a:t>
            </a:r>
          </a:p>
          <a:p>
            <a:pPr algn="just" eaLnBrk="1" hangingPunct="1">
              <a:spcAft>
                <a:spcPts val="0"/>
              </a:spcAft>
              <a:buFont typeface="Arial" pitchFamily="34" charset="0"/>
              <a:buChar char="•"/>
              <a:defRPr/>
            </a:pPr>
            <a:r>
              <a:rPr lang="it-IT" b="1" dirty="0" smtClean="0"/>
              <a:t>Il comma 6, infine, in casi particolarmente gravi anche in </a:t>
            </a:r>
            <a:r>
              <a:rPr lang="it-IT" b="1" dirty="0" err="1" smtClean="0"/>
              <a:t>comorbilità</a:t>
            </a:r>
            <a:r>
              <a:rPr lang="it-IT" b="1" dirty="0" smtClean="0"/>
              <a:t> con altri disturbi o patologie certificate, prevede l'esonero dall'insegnamento delle lingue straniere</a:t>
            </a:r>
            <a:r>
              <a:rPr lang="it-IT" dirty="0" smtClean="0"/>
              <a:t>, che avviene previa richiesta della famiglia e approvazione del consiglio di classe.</a:t>
            </a:r>
          </a:p>
          <a:p>
            <a:pPr algn="just" eaLnBrk="1" hangingPunct="1">
              <a:spcAft>
                <a:spcPts val="0"/>
              </a:spcAft>
              <a:buFont typeface="Arial" pitchFamily="34" charset="0"/>
              <a:buChar char="•"/>
              <a:defRPr/>
            </a:pPr>
            <a:r>
              <a:rPr lang="it-IT" dirty="0" smtClean="0"/>
              <a:t>L'alunno esonerato seguirà un piano didattico differenziato e, in sede di esami di Stato conclusivi del secondo ciclo d'istruzione, svolgerà prove differenziate coerenti con il programma svolto; in tal caso </a:t>
            </a:r>
            <a:r>
              <a:rPr lang="it-IT" u="sng" dirty="0" smtClean="0">
                <a:solidFill>
                  <a:srgbClr val="FF0000"/>
                </a:solidFill>
              </a:rPr>
              <a:t>NON CONSEGUIRA' IL DIPLOMA</a:t>
            </a:r>
            <a:r>
              <a:rPr lang="it-IT" dirty="0" smtClean="0">
                <a:solidFill>
                  <a:srgbClr val="FF0000"/>
                </a:solidFill>
              </a:rPr>
              <a:t> </a:t>
            </a:r>
            <a:r>
              <a:rPr lang="it-IT" dirty="0" smtClean="0"/>
              <a:t>ma l'attestazione ai sensi dell’articolo 13 del </a:t>
            </a:r>
            <a:r>
              <a:rPr lang="it-IT" u="sng" dirty="0" smtClean="0"/>
              <a:t>DPR n. 323/98.</a:t>
            </a:r>
            <a:endParaRPr lang="it-IT" dirty="0" smtClean="0"/>
          </a:p>
          <a:p>
            <a:pPr eaLnBrk="1" fontAlgn="auto" hangingPunct="1">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olo 1"/>
          <p:cNvSpPr>
            <a:spLocks noGrp="1"/>
          </p:cNvSpPr>
          <p:nvPr>
            <p:ph type="title"/>
          </p:nvPr>
        </p:nvSpPr>
        <p:spPr/>
        <p:txBody>
          <a:bodyPr/>
          <a:lstStyle/>
          <a:p>
            <a:pPr eaLnBrk="1" hangingPunct="1"/>
            <a:r>
              <a:rPr lang="it-IT" smtClean="0">
                <a:solidFill>
                  <a:srgbClr val="FF0000"/>
                </a:solidFill>
              </a:rPr>
              <a:t>Leggiamo meglio il comma 6</a:t>
            </a:r>
          </a:p>
        </p:txBody>
      </p:sp>
      <p:sp>
        <p:nvSpPr>
          <p:cNvPr id="3" name="Segnaposto contenuto 2"/>
          <p:cNvSpPr>
            <a:spLocks noGrp="1"/>
          </p:cNvSpPr>
          <p:nvPr>
            <p:ph idx="1"/>
          </p:nvPr>
        </p:nvSpPr>
        <p:spPr/>
        <p:txBody>
          <a:bodyPr rtlCol="0">
            <a:normAutofit fontScale="77500" lnSpcReduction="20000"/>
          </a:bodyPr>
          <a:lstStyle/>
          <a:p>
            <a:pPr algn="just" eaLnBrk="1" fontAlgn="auto" hangingPunct="1">
              <a:spcAft>
                <a:spcPts val="0"/>
              </a:spcAft>
              <a:buFont typeface="Arial" pitchFamily="34" charset="0"/>
              <a:buChar char="•"/>
              <a:defRPr/>
            </a:pPr>
            <a:r>
              <a:rPr lang="it-IT" i="1" dirty="0" smtClean="0"/>
              <a:t>Comma 6. Solo in casi di particolari gravità del disturbo di apprendimento, anche in </a:t>
            </a:r>
            <a:r>
              <a:rPr lang="it-IT" i="1" dirty="0" err="1" smtClean="0"/>
              <a:t>comorbilità</a:t>
            </a:r>
            <a:r>
              <a:rPr lang="it-IT" i="1" dirty="0" smtClean="0"/>
              <a:t> con altri disturbi o patologie, risultanti dal certificato diagnostico, l’alunno o lo studente possono - su richiesta delle famiglie e conseguente approvazione del consiglio di classe - essere esonerati dall’insegnamento delle lingue straniere e seguire un percorso didattico differenziato. In sede di esami di Stato, i candidati con DSA che hanno seguito un percorso didattico differenziato e sono stati valutati dal consiglio di classe con l’attribuzione di voti e di un credito scolastico relativi unicamente allo svolgimento di tale piano, possono sostenere prove differenziate, coerenti con il percorso svolto, finalizzate solo al rilascio dell'attestazione di cui all'art.13 del D.P.R. n.323/1998.</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olo 3"/>
          <p:cNvSpPr>
            <a:spLocks noGrp="1"/>
          </p:cNvSpPr>
          <p:nvPr>
            <p:ph type="title"/>
          </p:nvPr>
        </p:nvSpPr>
        <p:spPr/>
        <p:txBody>
          <a:bodyPr/>
          <a:lstStyle/>
          <a:p>
            <a:pPr eaLnBrk="1" hangingPunct="1"/>
            <a:r>
              <a:rPr lang="it-IT" smtClean="0"/>
              <a:t>   In sintesi</a:t>
            </a:r>
          </a:p>
        </p:txBody>
      </p:sp>
      <p:sp>
        <p:nvSpPr>
          <p:cNvPr id="5" name="Rettangolo 4"/>
          <p:cNvSpPr/>
          <p:nvPr/>
        </p:nvSpPr>
        <p:spPr>
          <a:xfrm>
            <a:off x="2555875" y="1484313"/>
            <a:ext cx="4752975" cy="1223962"/>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3600" dirty="0"/>
              <a:t>Lingua straniera</a:t>
            </a:r>
          </a:p>
        </p:txBody>
      </p:sp>
      <p:cxnSp>
        <p:nvCxnSpPr>
          <p:cNvPr id="7" name="Connettore 2 6"/>
          <p:cNvCxnSpPr/>
          <p:nvPr/>
        </p:nvCxnSpPr>
        <p:spPr>
          <a:xfrm flipH="1">
            <a:off x="1476375" y="2781300"/>
            <a:ext cx="935038" cy="10080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4787900" y="2781300"/>
            <a:ext cx="0" cy="12239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7380288" y="2781300"/>
            <a:ext cx="792162" cy="12239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755650" y="3933825"/>
            <a:ext cx="1944688" cy="100806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2400" dirty="0"/>
              <a:t>Ipotesi 1. Misure compensative</a:t>
            </a:r>
          </a:p>
        </p:txBody>
      </p:sp>
      <p:sp>
        <p:nvSpPr>
          <p:cNvPr id="13" name="Rettangolo 12"/>
          <p:cNvSpPr/>
          <p:nvPr/>
        </p:nvSpPr>
        <p:spPr>
          <a:xfrm>
            <a:off x="3851275" y="4076700"/>
            <a:ext cx="2160588" cy="100806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2400" dirty="0"/>
              <a:t>Ipotesi 2. Esonero dallo scritto</a:t>
            </a:r>
          </a:p>
        </p:txBody>
      </p:sp>
      <p:sp>
        <p:nvSpPr>
          <p:cNvPr id="14" name="Rettangolo 13"/>
          <p:cNvSpPr/>
          <p:nvPr/>
        </p:nvSpPr>
        <p:spPr>
          <a:xfrm>
            <a:off x="6588125" y="4149725"/>
            <a:ext cx="2376488" cy="79216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2400" dirty="0"/>
              <a:t>Ipotesi 3. Esonero totale</a:t>
            </a:r>
          </a:p>
        </p:txBody>
      </p:sp>
      <p:cxnSp>
        <p:nvCxnSpPr>
          <p:cNvPr id="18" name="Connettore 4 17"/>
          <p:cNvCxnSpPr/>
          <p:nvPr/>
        </p:nvCxnSpPr>
        <p:spPr>
          <a:xfrm rot="16200000" flipH="1">
            <a:off x="647700" y="5049838"/>
            <a:ext cx="431800" cy="215900"/>
          </a:xfrm>
          <a:prstGeom prst="bentConnector3">
            <a:avLst>
              <a:gd name="adj1" fmla="val 50000"/>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0" name="Connettore 4 19"/>
          <p:cNvCxnSpPr/>
          <p:nvPr/>
        </p:nvCxnSpPr>
        <p:spPr>
          <a:xfrm rot="16200000" flipH="1">
            <a:off x="3779044" y="5156994"/>
            <a:ext cx="360362" cy="215900"/>
          </a:xfrm>
          <a:prstGeom prst="bentConnector3">
            <a:avLst>
              <a:gd name="adj1" fmla="val 50000"/>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5" name="Connettore 4 24"/>
          <p:cNvCxnSpPr/>
          <p:nvPr/>
        </p:nvCxnSpPr>
        <p:spPr>
          <a:xfrm rot="16200000" flipH="1">
            <a:off x="6515893" y="5085557"/>
            <a:ext cx="360363" cy="215900"/>
          </a:xfrm>
          <a:prstGeom prst="bentConnector3">
            <a:avLst>
              <a:gd name="adj1" fmla="val 50000"/>
            </a:avLst>
          </a:prstGeom>
          <a:ln w="19050">
            <a:tailEnd type="arrow"/>
          </a:ln>
        </p:spPr>
        <p:style>
          <a:lnRef idx="1">
            <a:schemeClr val="dk1"/>
          </a:lnRef>
          <a:fillRef idx="0">
            <a:schemeClr val="dk1"/>
          </a:fillRef>
          <a:effectRef idx="0">
            <a:schemeClr val="dk1"/>
          </a:effectRef>
          <a:fontRef idx="minor">
            <a:schemeClr val="tx1"/>
          </a:fontRef>
        </p:style>
      </p:cxnSp>
      <p:sp>
        <p:nvSpPr>
          <p:cNvPr id="30" name="Ovale 29"/>
          <p:cNvSpPr/>
          <p:nvPr/>
        </p:nvSpPr>
        <p:spPr>
          <a:xfrm>
            <a:off x="539750" y="5445125"/>
            <a:ext cx="1800225" cy="647700"/>
          </a:xfrm>
          <a:prstGeom prst="ellipse">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dirty="0"/>
              <a:t>DIPLOMA</a:t>
            </a:r>
          </a:p>
        </p:txBody>
      </p:sp>
      <p:sp>
        <p:nvSpPr>
          <p:cNvPr id="31" name="Ovale 30"/>
          <p:cNvSpPr/>
          <p:nvPr/>
        </p:nvSpPr>
        <p:spPr>
          <a:xfrm>
            <a:off x="3635375" y="5445125"/>
            <a:ext cx="1728788" cy="647700"/>
          </a:xfrm>
          <a:prstGeom prst="ellipse">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dirty="0"/>
              <a:t>DIPLOMA</a:t>
            </a:r>
          </a:p>
        </p:txBody>
      </p:sp>
      <p:sp>
        <p:nvSpPr>
          <p:cNvPr id="32" name="Ovale 31"/>
          <p:cNvSpPr/>
          <p:nvPr/>
        </p:nvSpPr>
        <p:spPr>
          <a:xfrm>
            <a:off x="6443663" y="5445125"/>
            <a:ext cx="2016125" cy="720725"/>
          </a:xfrm>
          <a:prstGeom prst="ellipse">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dirty="0"/>
              <a:t>NO DIPLOMA</a:t>
            </a:r>
          </a:p>
        </p:txBody>
      </p:sp>
      <p:sp>
        <p:nvSpPr>
          <p:cNvPr id="78863" name="AutoShape 2" descr="data:image/png;base64,iVBORw0KGgoAAAANSUhEUgAAADkAAAArCAMAAAD12NAnAAABcVBMVEWZAAD///8AAJlmAACMAAAAAIwAAGZaAADn5uc6AAAAADMzAADv7+p7AAAAAHPm7+4AAIRCAAD1//ZzAABKAAAAAHtSAADe390BAVK9YF/m5N6ZmZne5ud1cnUBAUqEAQGdEBAAAFpmZmbMzMzW1dh6fHrW0c6hmpxaW1m9vtaZmcwzM5mPjJW7vrwpKaGEhIKtMTG/bGpvQkJaYGRNSkqEe3tXVndNKSng0M4BAULFc3O9wMlzJSampK3KtbUrK2tNISG1SEhKSrKrrsrO0OBFRaNWV7JeJia1hIQUFGhHR486OocSEoioZmaEhMSsrawuLohONjVuFRWtr9qAYWJra7qoWlp6fIYUFHnMmZmokZEiIUeRkaaHNTVIR3w4FRWQc3OZHBs7MTaIKCYUFUaAR0cZGaJZWIile3wUFFWeOjqqTU1iZX53d61OTmKSWlrXrayEhKo6Oa3XoZ2EhM4yMVouLq1fNzY+P1tVVpRra8WGejYTAAAF50lEQVRIiY3W6UPaSBQA8JgACSUQAkiQEK4EAggGMAjKqXjgBQoieJ9Vq22Fdrtu+9fvmwRYbf2w841kfnlvJi9vwKb+/6DqP/e26+Nf2G93450vPxN16h1XvK+apo34uuh4RxaHVZvNjuPGu7XEW0yfniz6PSCbjujxRBZajIOmaep02xMy2eCxaBi/iNE37sOi3x/qdxxH6WBjLDPBmQEntlrJc08oZJq267Tp2H1sFBhgxc8nH2CA3DwVZzDMEDgeyTMMw54qUovnhaonZJvIDIYFbxrF85D/gz4+JeUbAxZsDBqyLo/T8BzDbkruKcqCyTSNj6UBHpmRqp6RPAnnnFbDDOeTuJYui45CJmgInPF8RMj19mx6zCGKiWEz3J5nUYO38/skYW0wPlEUK7pc+9ZhCjMGa/syGYko8r2ebsIxg2SG29azPVH3LWz7QeI4rxSN6nIWx++a3JGTILIRJSKnhncjqWXr2zahoAiaa7myyNHxtbnuROL4XKdSIskNodeTxeI3TR5qMX2zIVjoiXptYTdySjLlTdzZjXO6nNPen7Hb+uh2k1kFHkut4HjH8aRJZta0uHgby1ssF7FITk6to7lzvv8kbrRvlQ9IF5mVRdFLNyGmLh2zNj9sjsWSj8UEJTmLNsG4U3wlceN0v3fZdpOlY1Gi6MSrmNV5iJhX1bCwsIlKzGjcWdXknQ6NdlNoIfdCEDcDiaIozjeWWwpEvFZVdX7+/H7YqSdWjPa6JhPN7q9f6ytrW1vnCxElx8si52MojlnWZVwusey+ikYswreilIMu73U06YABFS+JLVnpRXplORWVKIZxPKG3MsN4d0t5NYbgfFjo8ZVCQeIkPdvBAH5FC4WWfHnwnH0pla6CwXT6aSmN5JLDJ5Uj4Xn1Wr3O11ztdgBu7hZSmgxCZaNx5STcJEkQUJzYZKS/HzWes/nahcVsMbtcUH9w0RB8QNIbHE0yWAlSo68luk6QLGu2WMxms4t0BrRrj0iKVxMJBUi6/5RW0gXSzIJ06zcNuhzHxAJOgoRacFoDbyRmJdysBWKyWraavKFAFibZBqwEQbjd70ozSpc1u7V1YtiVBLIykQbIFqXr/E0GnCRIGKzZNVqKofBaoi0CSb7dXHQdNh3WaYbVjrdIl4ZxSJhBwot5T7pQtqyLhS0KGNDcAcjo0mhkDg+fP2ZhPD/vot9aLsHl5eWns9JGrVbLX9Q28i9nT0/Ly49PxyApyuHQKpCB+isnlSRfLq4yMNJIZuA61+KVyHwsrMYEKM4ixzA+H9ohblUb8dV4vXyaVASFz102oNPqcoahKS51mc3uqwKSOah5L+2VkKzrX5n2cfeTvKLk2s5AxktRI+mjfanchou9UGP/nNxWq9trKyvfoBOBxCdyVpaTyQOCdDa4ZnwsfzVpsaxkXWboCl9vPSZ08EDfol/LbhT6PMC2LK7jcVqXjhW8K6b4XthlZmuq8CNkM6KG0kdS78z4XcIbTckfCbLEl/fs+OpYQsuaLcuCINTgW3nJfe5r/XiHwqY6OlxZpSWpdUaQWf7zJhwu45hTK2jeMCcIYdXtYjf40z2tia2O5F2CpiRf6sbpPOAXTDYkvZNscdxuW8gJajhcM7vbD6kuEowm/25SNPSPoyur80GuwiEKp+irdaK+aPoRCceEcJ4lnc/RzpzRGMem4t0ORSO4BJ9dq9w3meD4/VOGNqENhYUs1OZjhWmuDbEp2kvBy2MK0Ooy0eGmSZOvsl0fSY//ayQc7gmlgCG45PWJICUOZRo0BL/7vthtSJpQTG4kf+HaQkN+v+eHIChK7wy+lqvDFEiowwHMShcYaMHTGrXZ7eOYUyNp8vg9Hjh8k8nywxV8LkdQ8ZUGzAlmuPiccWdHk2iH6uMa6s7Ndv/a2q5ufvJAxvM83yqmMkGsgU1JD7uNwaDAUMV4sRiPx4f3W9V+f7ouPV6lDxsFjh7/QSnGhwvVTwvJVkriKrtHv/+TGk+KS5wovXenLop8rsJJU/8Ca+YPIsivW8Q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78864" name="AutoShape 4" descr="data:image/png;base64,iVBORw0KGgoAAAANSUhEUgAAADkAAAArCAMAAAD12NAnAAABcVBMVEWZAAD///8AAJlmAACMAAAAAIwAAGZaAADn5uc6AAAAADMzAADv7+p7AAAAAHPm7+4AAIRCAAD1//ZzAABKAAAAAHtSAADe390BAVK9YF/m5N6ZmZne5ud1cnUBAUqEAQGdEBAAAFpmZmbMzMzW1dh6fHrW0c6hmpxaW1m9vtaZmcwzM5mPjJW7vrwpKaGEhIKtMTG/bGpvQkJaYGRNSkqEe3tXVndNKSng0M4BAULFc3O9wMlzJSampK3KtbUrK2tNISG1SEhKSrKrrsrO0OBFRaNWV7JeJia1hIQUFGhHR486OocSEoioZmaEhMSsrawuLohONjVuFRWtr9qAYWJra7qoWlp6fIYUFHnMmZmokZEiIUeRkaaHNTVIR3w4FRWQc3OZHBs7MTaIKCYUFUaAR0cZGaJZWIile3wUFFWeOjqqTU1iZX53d61OTmKSWlrXrayEhKo6Oa3XoZ2EhM4yMVouLq1fNzY+P1tVVpRra8WGejYTAAAF50lEQVRIiY3W6UPaSBQA8JgACSUQAkiQEK4EAggGMAjKqXjgBQoieJ9Vq22Fdrtu+9fvmwRYbf2w841kfnlvJi9vwKb+/6DqP/e26+Nf2G93450vPxN16h1XvK+apo34uuh4RxaHVZvNjuPGu7XEW0yfniz6PSCbjujxRBZajIOmaep02xMy2eCxaBi/iNE37sOi3x/qdxxH6WBjLDPBmQEntlrJc08oZJq267Tp2H1sFBhgxc8nH2CA3DwVZzDMEDgeyTMMw54qUovnhaonZJvIDIYFbxrF85D/gz4+JeUbAxZsDBqyLo/T8BzDbkruKcqCyTSNj6UBHpmRqp6RPAnnnFbDDOeTuJYui45CJmgInPF8RMj19mx6zCGKiWEz3J5nUYO38/skYW0wPlEUK7pc+9ZhCjMGa/syGYko8r2ebsIxg2SG29azPVH3LWz7QeI4rxSN6nIWx++a3JGTILIRJSKnhncjqWXr2zahoAiaa7myyNHxtbnuROL4XKdSIskNodeTxeI3TR5qMX2zIVjoiXptYTdySjLlTdzZjXO6nNPen7Hb+uh2k1kFHkut4HjH8aRJZta0uHgby1ssF7FITk6to7lzvv8kbrRvlQ9IF5mVRdFLNyGmLh2zNj9sjsWSj8UEJTmLNsG4U3wlceN0v3fZdpOlY1Gi6MSrmNV5iJhX1bCwsIlKzGjcWdXknQ6NdlNoIfdCEDcDiaIozjeWWwpEvFZVdX7+/H7YqSdWjPa6JhPN7q9f6ytrW1vnCxElx8si52MojlnWZVwusey+ikYswreilIMu73U06YABFS+JLVnpRXplORWVKIZxPKG3MsN4d0t5NYbgfFjo8ZVCQeIkPdvBAH5FC4WWfHnwnH0pla6CwXT6aSmN5JLDJ5Uj4Xn1Wr3O11ztdgBu7hZSmgxCZaNx5STcJEkQUJzYZKS/HzWes/nahcVsMbtcUH9w0RB8QNIbHE0yWAlSo68luk6QLGu2WMxms4t0BrRrj0iKVxMJBUi6/5RW0gXSzIJ06zcNuhzHxAJOgoRacFoDbyRmJdysBWKyWraavKFAFibZBqwEQbjd70ozSpc1u7V1YtiVBLIykQbIFqXr/E0GnCRIGKzZNVqKofBaoi0CSb7dXHQdNh3WaYbVjrdIl4ZxSJhBwot5T7pQtqyLhS0KGNDcAcjo0mhkDg+fP2ZhPD/vot9aLsHl5eWns9JGrVbLX9Q28i9nT0/Ly49PxyApyuHQKpCB+isnlSRfLq4yMNJIZuA61+KVyHwsrMYEKM4ixzA+H9ohblUb8dV4vXyaVASFz102oNPqcoahKS51mc3uqwKSOah5L+2VkKzrX5n2cfeTvKLk2s5AxktRI+mjfanchou9UGP/nNxWq9trKyvfoBOBxCdyVpaTyQOCdDa4ZnwsfzVpsaxkXWboCl9vPSZ08EDfol/LbhT6PMC2LK7jcVqXjhW8K6b4XthlZmuq8CNkM6KG0kdS78z4XcIbTckfCbLEl/fs+OpYQsuaLcuCINTgW3nJfe5r/XiHwqY6OlxZpSWpdUaQWf7zJhwu45hTK2jeMCcIYdXtYjf40z2tia2O5F2CpiRf6sbpPOAXTDYkvZNscdxuW8gJajhcM7vbD6kuEowm/25SNPSPoyur80GuwiEKp+irdaK+aPoRCceEcJ4lnc/RzpzRGMem4t0ORSO4BJ9dq9w3meD4/VOGNqENhYUs1OZjhWmuDbEp2kvBy2MK0Ooy0eGmSZOvsl0fSY//ayQc7gmlgCG45PWJICUOZRo0BL/7vthtSJpQTG4kf+HaQkN+v+eHIChK7wy+lqvDFEiowwHMShcYaMHTGrXZ7eOYUyNp8vg9Hjh8k8nywxV8LkdQ8ZUGzAlmuPiccWdHk2iH6uMa6s7Ndv/a2q5ufvJAxvM83yqmMkGsgU1JD7uNwaDAUMV4sRiPx4f3W9V+f7ouPV6lDxsFjh7/QSnGhwvVTwvJVkriKrtHv/+TGk+KS5wovXenLop8rsJJU/8Ca+YPIsivW8Q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78865" name="AutoShape 6" descr="data:image/png;base64,iVBORw0KGgoAAAANSUhEUgAAADkAAAArCAMAAAD12NAnAAABcVBMVEWZAAD///8AAJlmAACMAAAAAIwAAGZaAADn5uc6AAAAADMzAADv7+p7AAAAAHPm7+4AAIRCAAD1//ZzAABKAAAAAHtSAADe390BAVK9YF/m5N6ZmZne5ud1cnUBAUqEAQGdEBAAAFpmZmbMzMzW1dh6fHrW0c6hmpxaW1m9vtaZmcwzM5mPjJW7vrwpKaGEhIKtMTG/bGpvQkJaYGRNSkqEe3tXVndNKSng0M4BAULFc3O9wMlzJSampK3KtbUrK2tNISG1SEhKSrKrrsrO0OBFRaNWV7JeJia1hIQUFGhHR486OocSEoioZmaEhMSsrawuLohONjVuFRWtr9qAYWJra7qoWlp6fIYUFHnMmZmokZEiIUeRkaaHNTVIR3w4FRWQc3OZHBs7MTaIKCYUFUaAR0cZGaJZWIile3wUFFWeOjqqTU1iZX53d61OTmKSWlrXrayEhKo6Oa3XoZ2EhM4yMVouLq1fNzY+P1tVVpRra8WGejYTAAAF50lEQVRIiY3W6UPaSBQA8JgACSUQAkiQEK4EAggGMAjKqXjgBQoieJ9Vq22Fdrtu+9fvmwRYbf2w841kfnlvJi9vwKb+/6DqP/e26+Nf2G93450vPxN16h1XvK+apo34uuh4RxaHVZvNjuPGu7XEW0yfniz6PSCbjujxRBZajIOmaep02xMy2eCxaBi/iNE37sOi3x/qdxxH6WBjLDPBmQEntlrJc08oZJq267Tp2H1sFBhgxc8nH2CA3DwVZzDMEDgeyTMMw54qUovnhaonZJvIDIYFbxrF85D/gz4+JeUbAxZsDBqyLo/T8BzDbkruKcqCyTSNj6UBHpmRqp6RPAnnnFbDDOeTuJYui45CJmgInPF8RMj19mx6zCGKiWEz3J5nUYO38/skYW0wPlEUK7pc+9ZhCjMGa/syGYko8r2ebsIxg2SG29azPVH3LWz7QeI4rxSN6nIWx++a3JGTILIRJSKnhncjqWXr2zahoAiaa7myyNHxtbnuROL4XKdSIskNodeTxeI3TR5qMX2zIVjoiXptYTdySjLlTdzZjXO6nNPen7Hb+uh2k1kFHkut4HjH8aRJZta0uHgby1ssF7FITk6to7lzvv8kbrRvlQ9IF5mVRdFLNyGmLh2zNj9sjsWSj8UEJTmLNsG4U3wlceN0v3fZdpOlY1Gi6MSrmNV5iJhX1bCwsIlKzGjcWdXknQ6NdlNoIfdCEDcDiaIozjeWWwpEvFZVdX7+/H7YqSdWjPa6JhPN7q9f6ytrW1vnCxElx8si52MojlnWZVwusey+ikYswreilIMu73U06YABFS+JLVnpRXplORWVKIZxPKG3MsN4d0t5NYbgfFjo8ZVCQeIkPdvBAH5FC4WWfHnwnH0pla6CwXT6aSmN5JLDJ5Uj4Xn1Wr3O11ztdgBu7hZSmgxCZaNx5STcJEkQUJzYZKS/HzWes/nahcVsMbtcUH9w0RB8QNIbHE0yWAlSo68luk6QLGu2WMxms4t0BrRrj0iKVxMJBUi6/5RW0gXSzIJ06zcNuhzHxAJOgoRacFoDbyRmJdysBWKyWraavKFAFibZBqwEQbjd70ozSpc1u7V1YtiVBLIykQbIFqXr/E0GnCRIGKzZNVqKofBaoi0CSb7dXHQdNh3WaYbVjrdIl4ZxSJhBwot5T7pQtqyLhS0KGNDcAcjo0mhkDg+fP2ZhPD/vot9aLsHl5eWns9JGrVbLX9Q28i9nT0/Ly49PxyApyuHQKpCB+isnlSRfLq4yMNJIZuA61+KVyHwsrMYEKM4ixzA+H9ohblUb8dV4vXyaVASFz102oNPqcoahKS51mc3uqwKSOah5L+2VkKzrX5n2cfeTvKLk2s5AxktRI+mjfanchou9UGP/nNxWq9trKyvfoBOBxCdyVpaTyQOCdDa4ZnwsfzVpsaxkXWboCl9vPSZ08EDfol/LbhT6PMC2LK7jcVqXjhW8K6b4XthlZmuq8CNkM6KG0kdS78z4XcIbTckfCbLEl/fs+OpYQsuaLcuCINTgW3nJfe5r/XiHwqY6OlxZpSWpdUaQWf7zJhwu45hTK2jeMCcIYdXtYjf40z2tia2O5F2CpiRf6sbpPOAXTDYkvZNscdxuW8gJajhcM7vbD6kuEowm/25SNPSPoyur80GuwiEKp+irdaK+aPoRCceEcJ4lnc/RzpzRGMem4t0ORSO4BJ9dq9w3meD4/VOGNqENhYUs1OZjhWmuDbEp2kvBy2MK0Ooy0eGmSZOvsl0fSY//ayQc7gmlgCG45PWJICUOZRo0BL/7vthtSJpQTG4kf+HaQkN+v+eHIChK7wy+lqvDFEiowwHMShcYaMHTGrXZ7eOYUyNp8vg9Hjh8k8nywxV8LkdQ8ZUGzAlmuPiccWdHk2iH6uMa6s7Ndv/a2q5ufvJAxvM83yqmMkGsgU1JD7uNwaDAUMV4sRiPx4f3W9V+f7ouPV6lDxsFjh7/QSnGhwvVTwvJVkriKrtHv/+TGk+KS5wovXenLop8rsJJU/8Ca+YPIsivW8Q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78866" name="AutoShape 8" descr="data:image/png;base64,iVBORw0KGgoAAAANSUhEUgAAADkAAAArCAMAAAD12NAnAAABcVBMVEWZAAD///8AAJlmAACMAAAAAIwAAGZaAADn5uc6AAAAADMzAADv7+p7AAAAAHPm7+4AAIRCAAD1//ZzAABKAAAAAHtSAADe390BAVK9YF/m5N6ZmZne5ud1cnUBAUqEAQGdEBAAAFpmZmbMzMzW1dh6fHrW0c6hmpxaW1m9vtaZmcwzM5mPjJW7vrwpKaGEhIKtMTG/bGpvQkJaYGRNSkqEe3tXVndNKSng0M4BAULFc3O9wMlzJSampK3KtbUrK2tNISG1SEhKSrKrrsrO0OBFRaNWV7JeJia1hIQUFGhHR486OocSEoioZmaEhMSsrawuLohONjVuFRWtr9qAYWJra7qoWlp6fIYUFHnMmZmokZEiIUeRkaaHNTVIR3w4FRWQc3OZHBs7MTaIKCYUFUaAR0cZGaJZWIile3wUFFWeOjqqTU1iZX53d61OTmKSWlrXrayEhKo6Oa3XoZ2EhM4yMVouLq1fNzY+P1tVVpRra8WGejYTAAAF50lEQVRIiY3W6UPaSBQA8JgACSUQAkiQEK4EAggGMAjKqXjgBQoieJ9Vq22Fdrtu+9fvmwRYbf2w841kfnlvJi9vwKb+/6DqP/e26+Nf2G93450vPxN16h1XvK+apo34uuh4RxaHVZvNjuPGu7XEW0yfniz6PSCbjujxRBZajIOmaep02xMy2eCxaBi/iNE37sOi3x/qdxxH6WBjLDPBmQEntlrJc08oZJq267Tp2H1sFBhgxc8nH2CA3DwVZzDMEDgeyTMMw54qUovnhaonZJvIDIYFbxrF85D/gz4+JeUbAxZsDBqyLo/T8BzDbkruKcqCyTSNj6UBHpmRqp6RPAnnnFbDDOeTuJYui45CJmgInPF8RMj19mx6zCGKiWEz3J5nUYO38/skYW0wPlEUK7pc+9ZhCjMGa/syGYko8r2ebsIxg2SG29azPVH3LWz7QeI4rxSN6nIWx++a3JGTILIRJSKnhncjqWXr2zahoAiaa7myyNHxtbnuROL4XKdSIskNodeTxeI3TR5qMX2zIVjoiXptYTdySjLlTdzZjXO6nNPen7Hb+uh2k1kFHkut4HjH8aRJZta0uHgby1ssF7FITk6to7lzvv8kbrRvlQ9IF5mVRdFLNyGmLh2zNj9sjsWSj8UEJTmLNsG4U3wlceN0v3fZdpOlY1Gi6MSrmNV5iJhX1bCwsIlKzGjcWdXknQ6NdlNoIfdCEDcDiaIozjeWWwpEvFZVdX7+/H7YqSdWjPa6JhPN7q9f6ytrW1vnCxElx8si52MojlnWZVwusey+ikYswreilIMu73U06YABFS+JLVnpRXplORWVKIZxPKG3MsN4d0t5NYbgfFjo8ZVCQeIkPdvBAH5FC4WWfHnwnH0pla6CwXT6aSmN5JLDJ5Uj4Xn1Wr3O11ztdgBu7hZSmgxCZaNx5STcJEkQUJzYZKS/HzWes/nahcVsMbtcUH9w0RB8QNIbHE0yWAlSo68luk6QLGu2WMxms4t0BrRrj0iKVxMJBUi6/5RW0gXSzIJ06zcNuhzHxAJOgoRacFoDbyRmJdysBWKyWraavKFAFibZBqwEQbjd70ozSpc1u7V1YtiVBLIykQbIFqXr/E0GnCRIGKzZNVqKofBaoi0CSb7dXHQdNh3WaYbVjrdIl4ZxSJhBwot5T7pQtqyLhS0KGNDcAcjo0mhkDg+fP2ZhPD/vot9aLsHl5eWns9JGrVbLX9Q28i9nT0/Ly49PxyApyuHQKpCB+isnlSRfLq4yMNJIZuA61+KVyHwsrMYEKM4ixzA+H9ohblUb8dV4vXyaVASFz102oNPqcoahKS51mc3uqwKSOah5L+2VkKzrX5n2cfeTvKLk2s5AxktRI+mjfanchou9UGP/nNxWq9trKyvfoBOBxCdyVpaTyQOCdDa4ZnwsfzVpsaxkXWboCl9vPSZ08EDfol/LbhT6PMC2LK7jcVqXjhW8K6b4XthlZmuq8CNkM6KG0kdS78z4XcIbTckfCbLEl/fs+OpYQsuaLcuCINTgW3nJfe5r/XiHwqY6OlxZpSWpdUaQWf7zJhwu45hTK2jeMCcIYdXtYjf40z2tia2O5F2CpiRf6sbpPOAXTDYkvZNscdxuW8gJajhcM7vbD6kuEowm/25SNPSPoyur80GuwiEKp+irdaK+aPoRCceEcJ4lnc/RzpzRGMem4t0ORSO4BJ9dq9w3meD4/VOGNqENhYUs1OZjhWmuDbEp2kvBy2MK0Ooy0eGmSZOvsl0fSY//ayQc7gmlgCG45PWJICUOZRo0BL/7vthtSJpQTG4kf+HaQkN+v+eHIChK7wy+lqvDFEiowwHMShcYaMHTGrXZ7eOYUyNp8vg9Hjh8k8nywxV8LkdQ8ZUGzAlmuPiccWdHk2iH6uMa6s7Ndv/a2q5ufvJAxvM83yqmMkGsgU1JD7uNwaDAUMV4sRiPx4f3W9V+f7ouPV6lDxsFjh7/QSnGhwvVTwvJVkriKrtHv/+TGk+KS5wovXenLop8rsJJU/8Ca+YPIsivW8Q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78867" name="AutoShape 10" descr="data:image/png;base64,iVBORw0KGgoAAAANSUhEUgAAADkAAAArCAMAAAD12NAnAAABcVBMVEWZAAD///8AAJlmAACMAAAAAIwAAGZaAADn5uc6AAAAADMzAADv7+p7AAAAAHPm7+4AAIRCAAD1//ZzAABKAAAAAHtSAADe390BAVK9YF/m5N6ZmZne5ud1cnUBAUqEAQGdEBAAAFpmZmbMzMzW1dh6fHrW0c6hmpxaW1m9vtaZmcwzM5mPjJW7vrwpKaGEhIKtMTG/bGpvQkJaYGRNSkqEe3tXVndNKSng0M4BAULFc3O9wMlzJSampK3KtbUrK2tNISG1SEhKSrKrrsrO0OBFRaNWV7JeJia1hIQUFGhHR486OocSEoioZmaEhMSsrawuLohONjVuFRWtr9qAYWJra7qoWlp6fIYUFHnMmZmokZEiIUeRkaaHNTVIR3w4FRWQc3OZHBs7MTaIKCYUFUaAR0cZGaJZWIile3wUFFWeOjqqTU1iZX53d61OTmKSWlrXrayEhKo6Oa3XoZ2EhM4yMVouLq1fNzY+P1tVVpRra8WGejYTAAAF50lEQVRIiY3W6UPaSBQA8JgACSUQAkiQEK4EAggGMAjKqXjgBQoieJ9Vq22Fdrtu+9fvmwRYbf2w841kfnlvJi9vwKb+/6DqP/e26+Nf2G93450vPxN16h1XvK+apo34uuh4RxaHVZvNjuPGu7XEW0yfniz6PSCbjujxRBZajIOmaep02xMy2eCxaBi/iNE37sOi3x/qdxxH6WBjLDPBmQEntlrJc08oZJq267Tp2H1sFBhgxc8nH2CA3DwVZzDMEDgeyTMMw54qUovnhaonZJvIDIYFbxrF85D/gz4+JeUbAxZsDBqyLo/T8BzDbkruKcqCyTSNj6UBHpmRqp6RPAnnnFbDDOeTuJYui45CJmgInPF8RMj19mx6zCGKiWEz3J5nUYO38/skYW0wPlEUK7pc+9ZhCjMGa/syGYko8r2ebsIxg2SG29azPVH3LWz7QeI4rxSN6nIWx++a3JGTILIRJSKnhncjqWXr2zahoAiaa7myyNHxtbnuROL4XKdSIskNodeTxeI3TR5qMX2zIVjoiXptYTdySjLlTdzZjXO6nNPen7Hb+uh2k1kFHkut4HjH8aRJZta0uHgby1ssF7FITk6to7lzvv8kbrRvlQ9IF5mVRdFLNyGmLh2zNj9sjsWSj8UEJTmLNsG4U3wlceN0v3fZdpOlY1Gi6MSrmNV5iJhX1bCwsIlKzGjcWdXknQ6NdlNoIfdCEDcDiaIozjeWWwpEvFZVdX7+/H7YqSdWjPa6JhPN7q9f6ytrW1vnCxElx8si52MojlnWZVwusey+ikYswreilIMu73U06YABFS+JLVnpRXplORWVKIZxPKG3MsN4d0t5NYbgfFjo8ZVCQeIkPdvBAH5FC4WWfHnwnH0pla6CwXT6aSmN5JLDJ5Uj4Xn1Wr3O11ztdgBu7hZSmgxCZaNx5STcJEkQUJzYZKS/HzWes/nahcVsMbtcUH9w0RB8QNIbHE0yWAlSo68luk6QLGu2WMxms4t0BrRrj0iKVxMJBUi6/5RW0gXSzIJ06zcNuhzHxAJOgoRacFoDbyRmJdysBWKyWraavKFAFibZBqwEQbjd70ozSpc1u7V1YtiVBLIykQbIFqXr/E0GnCRIGKzZNVqKofBaoi0CSb7dXHQdNh3WaYbVjrdIl4ZxSJhBwot5T7pQtqyLhS0KGNDcAcjo0mhkDg+fP2ZhPD/vot9aLsHl5eWns9JGrVbLX9Q28i9nT0/Ly49PxyApyuHQKpCB+isnlSRfLq4yMNJIZuA61+KVyHwsrMYEKM4ixzA+H9ohblUb8dV4vXyaVASFz102oNPqcoahKS51mc3uqwKSOah5L+2VkKzrX5n2cfeTvKLk2s5AxktRI+mjfanchou9UGP/nNxWq9trKyvfoBOBxCdyVpaTyQOCdDa4ZnwsfzVpsaxkXWboCl9vPSZ08EDfol/LbhT6PMC2LK7jcVqXjhW8K6b4XthlZmuq8CNkM6KG0kdS78z4XcIbTckfCbLEl/fs+OpYQsuaLcuCINTgW3nJfe5r/XiHwqY6OlxZpSWpdUaQWf7zJhwu45hTK2jeMCcIYdXtYjf40z2tia2O5F2CpiRf6sbpPOAXTDYkvZNscdxuW8gJajhcM7vbD6kuEowm/25SNPSPoyur80GuwiEKp+irdaK+aPoRCceEcJ4lnc/RzpzRGMem4t0ORSO4BJ9dq9w3meD4/VOGNqENhYUs1OZjhWmuDbEp2kvBy2MK0Ooy0eGmSZOvsl0fSY//ayQc7gmlgCG45PWJICUOZRo0BL/7vthtSJpQTG4kf+HaQkN+v+eHIChK7wy+lqvDFEiowwHMShcYaMHTGrXZ7eOYUyNp8vg9Hjh8k8nywxV8LkdQ8ZUGzAlmuPiccWdHk2iH6uMa6s7Ndv/a2q5ufvJAxvM83yqmMkGsgU1JD7uNwaDAUMV4sRiPx4f3W9V+f7ouPV6lDxsFjh7/QSnGhwvVTwvJVkriKrtHv/+TGk+KS5wovXenLop8rsJJU/8Ca+YPIsivW8QAAAAASUVORK5CYI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78868" name="Picture 12" descr="http://www.gifanimategratis.eu/img/geografia/bandiera_inglese/18.gif"/>
          <p:cNvPicPr>
            <a:picLocks noChangeAspect="1" noChangeArrowheads="1" noCrop="1"/>
          </p:cNvPicPr>
          <p:nvPr/>
        </p:nvPicPr>
        <p:blipFill>
          <a:blip r:embed="rId2" cstate="print"/>
          <a:srcRect/>
          <a:stretch>
            <a:fillRect/>
          </a:stretch>
        </p:blipFill>
        <p:spPr bwMode="auto">
          <a:xfrm>
            <a:off x="7451725" y="333375"/>
            <a:ext cx="1501775" cy="1138238"/>
          </a:xfrm>
          <a:prstGeom prst="rect">
            <a:avLst/>
          </a:prstGeom>
          <a:noFill/>
          <a:ln w="9525">
            <a:noFill/>
            <a:miter lim="800000"/>
            <a:headEnd/>
            <a:tailEnd/>
          </a:ln>
        </p:spPr>
      </p:pic>
      <p:pic>
        <p:nvPicPr>
          <p:cNvPr id="78869" name="Picture 14" descr="http://sr.photos1.fotosearch.com/bthumb/CSP/CSP369/k3691292.jpg"/>
          <p:cNvPicPr>
            <a:picLocks noChangeAspect="1" noChangeArrowheads="1"/>
          </p:cNvPicPr>
          <p:nvPr/>
        </p:nvPicPr>
        <p:blipFill>
          <a:blip r:embed="rId3" cstate="print"/>
          <a:srcRect/>
          <a:stretch>
            <a:fillRect/>
          </a:stretch>
        </p:blipFill>
        <p:spPr bwMode="auto">
          <a:xfrm>
            <a:off x="2771775" y="3068638"/>
            <a:ext cx="1082675" cy="936625"/>
          </a:xfrm>
          <a:prstGeom prst="rect">
            <a:avLst/>
          </a:prstGeom>
          <a:noFill/>
          <a:ln w="9525">
            <a:noFill/>
            <a:miter lim="800000"/>
            <a:headEnd/>
            <a:tailEnd/>
          </a:ln>
        </p:spPr>
      </p:pic>
      <p:pic>
        <p:nvPicPr>
          <p:cNvPr id="78870" name="Picture 14" descr="http://sr.photos1.fotosearch.com/bthumb/CSP/CSP369/k3691292.jpg"/>
          <p:cNvPicPr>
            <a:picLocks noChangeAspect="1" noChangeArrowheads="1"/>
          </p:cNvPicPr>
          <p:nvPr/>
        </p:nvPicPr>
        <p:blipFill>
          <a:blip r:embed="rId3" cstate="print"/>
          <a:srcRect/>
          <a:stretch>
            <a:fillRect/>
          </a:stretch>
        </p:blipFill>
        <p:spPr bwMode="auto">
          <a:xfrm>
            <a:off x="6227763" y="3068638"/>
            <a:ext cx="1081087" cy="935037"/>
          </a:xfrm>
          <a:prstGeom prst="rect">
            <a:avLst/>
          </a:prstGeom>
          <a:noFill/>
          <a:ln w="9525">
            <a:noFill/>
            <a:miter lim="800000"/>
            <a:headEnd/>
            <a:tailEnd/>
          </a:ln>
        </p:spPr>
      </p:pic>
      <p:cxnSp>
        <p:nvCxnSpPr>
          <p:cNvPr id="42" name="Connettore 1 41"/>
          <p:cNvCxnSpPr/>
          <p:nvPr/>
        </p:nvCxnSpPr>
        <p:spPr>
          <a:xfrm>
            <a:off x="6011863" y="2924175"/>
            <a:ext cx="1655762" cy="1081088"/>
          </a:xfrm>
          <a:prstGeom prst="line">
            <a:avLst/>
          </a:prstGeom>
        </p:spPr>
        <p:style>
          <a:lnRef idx="1">
            <a:schemeClr val="dk1"/>
          </a:lnRef>
          <a:fillRef idx="0">
            <a:schemeClr val="dk1"/>
          </a:fillRef>
          <a:effectRef idx="0">
            <a:schemeClr val="dk1"/>
          </a:effectRef>
          <a:fontRef idx="minor">
            <a:schemeClr val="tx1"/>
          </a:fontRef>
        </p:style>
      </p:cxnSp>
      <p:cxnSp>
        <p:nvCxnSpPr>
          <p:cNvPr id="44" name="Connettore 1 43"/>
          <p:cNvCxnSpPr/>
          <p:nvPr/>
        </p:nvCxnSpPr>
        <p:spPr>
          <a:xfrm flipH="1">
            <a:off x="5724525" y="2852738"/>
            <a:ext cx="1584325" cy="11525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IPOTESI 2. Lingua straniera-misura dispensativa - prestazione scritta</a:t>
            </a:r>
            <a:endParaRPr lang="it-IT" dirty="0"/>
          </a:p>
        </p:txBody>
      </p:sp>
      <p:sp>
        <p:nvSpPr>
          <p:cNvPr id="3" name="Segnaposto contenuto 2"/>
          <p:cNvSpPr>
            <a:spLocks noGrp="1"/>
          </p:cNvSpPr>
          <p:nvPr>
            <p:ph idx="1"/>
          </p:nvPr>
        </p:nvSpPr>
        <p:spPr>
          <a:xfrm>
            <a:off x="457200" y="2708275"/>
            <a:ext cx="8229600" cy="3417888"/>
          </a:xfrm>
        </p:spPr>
        <p:txBody>
          <a:bodyPr rtlCol="0">
            <a:normAutofit fontScale="62500" lnSpcReduction="20000"/>
          </a:bodyPr>
          <a:lstStyle/>
          <a:p>
            <a:pPr algn="ctr" eaLnBrk="1" fontAlgn="auto" hangingPunct="1">
              <a:spcAft>
                <a:spcPts val="0"/>
              </a:spcAft>
              <a:buFont typeface="Arial" pitchFamily="34" charset="0"/>
              <a:buNone/>
              <a:defRPr/>
            </a:pPr>
            <a:r>
              <a:rPr lang="it-IT" dirty="0" smtClean="0"/>
              <a:t>                    </a:t>
            </a:r>
            <a:r>
              <a:rPr lang="it-IT" b="1" dirty="0" smtClean="0">
                <a:solidFill>
                  <a:srgbClr val="FF0000"/>
                </a:solidFill>
              </a:rPr>
              <a:t>Art 6 D.M. n.5669 del 12 luglio 2011 </a:t>
            </a:r>
          </a:p>
          <a:p>
            <a:pPr algn="just" eaLnBrk="1" fontAlgn="auto" hangingPunct="1">
              <a:spcAft>
                <a:spcPts val="0"/>
              </a:spcAft>
              <a:buFont typeface="Arial" pitchFamily="34" charset="0"/>
              <a:buNone/>
              <a:defRPr/>
            </a:pPr>
            <a:r>
              <a:rPr lang="it-IT" dirty="0" smtClean="0"/>
              <a:t>      Comma 5 dispensa delle prestazioni scritte in lingua straniera in corso d’anno e in esame di stato, nel caso in cui ricorrano tutte le  seguenti certificazioni:</a:t>
            </a:r>
          </a:p>
          <a:p>
            <a:pPr algn="just" eaLnBrk="1" fontAlgn="auto" hangingPunct="1">
              <a:spcAft>
                <a:spcPts val="0"/>
              </a:spcAft>
              <a:buFont typeface="Arial" pitchFamily="34" charset="0"/>
              <a:buNone/>
              <a:defRPr/>
            </a:pPr>
            <a:endParaRPr lang="it-IT" dirty="0" smtClean="0"/>
          </a:p>
          <a:p>
            <a:pPr marL="514350" indent="-514350" algn="just" eaLnBrk="1" fontAlgn="auto" hangingPunct="1">
              <a:spcAft>
                <a:spcPts val="0"/>
              </a:spcAft>
              <a:buFont typeface="+mj-lt"/>
              <a:buAutoNum type="arabicPeriod"/>
              <a:defRPr/>
            </a:pPr>
            <a:r>
              <a:rPr lang="it-IT" sz="3400" b="1" dirty="0" smtClean="0"/>
              <a:t>Certificazione DSA attestante la gravità del disturbo e recante esplicita richiesta di dispensa delle prove scritte;</a:t>
            </a:r>
          </a:p>
          <a:p>
            <a:pPr marL="514350" indent="-514350" algn="just" eaLnBrk="1" fontAlgn="auto" hangingPunct="1">
              <a:spcAft>
                <a:spcPts val="0"/>
              </a:spcAft>
              <a:buFont typeface="+mj-lt"/>
              <a:buAutoNum type="arabicPeriod"/>
              <a:defRPr/>
            </a:pPr>
            <a:r>
              <a:rPr lang="it-IT" sz="3400" b="1" dirty="0" smtClean="0"/>
              <a:t>Richiesta di dispensa dalle prove scritte in lingua straniera presentata dalla famiglia o dall’allievo se maggiorenne;</a:t>
            </a:r>
          </a:p>
          <a:p>
            <a:pPr marL="514350" indent="-514350" algn="just" eaLnBrk="1" fontAlgn="auto" hangingPunct="1">
              <a:spcAft>
                <a:spcPts val="0"/>
              </a:spcAft>
              <a:buFont typeface="+mj-lt"/>
              <a:buAutoNum type="arabicPeriod"/>
              <a:defRPr/>
            </a:pPr>
            <a:r>
              <a:rPr lang="it-IT" sz="3400" b="1" dirty="0" smtClean="0"/>
              <a:t>Approvazione del </a:t>
            </a:r>
            <a:r>
              <a:rPr lang="it-IT" sz="3400" b="1" dirty="0" err="1" smtClean="0"/>
              <a:t>C.d.C</a:t>
            </a:r>
            <a:r>
              <a:rPr lang="it-IT" sz="3400" b="1" dirty="0" smtClean="0"/>
              <a:t>. che confermi la dispensa in forma temporanea o permanente.</a:t>
            </a:r>
          </a:p>
          <a:p>
            <a:pPr eaLnBrk="1" fontAlgn="auto" hangingPunct="1">
              <a:spcAft>
                <a:spcPts val="0"/>
              </a:spcAft>
              <a:buFont typeface="Arial" pitchFamily="34" charset="0"/>
              <a:buChar char="•"/>
              <a:defRPr/>
            </a:pPr>
            <a:endParaRPr lang="it-IT" dirty="0"/>
          </a:p>
        </p:txBody>
      </p:sp>
      <p:pic>
        <p:nvPicPr>
          <p:cNvPr id="79875" name="Picture 2" descr="http://d3oiytnf1iaxz3.cloudfront.net/wp-content/themes/romagnamamma2014/tt/tt.php?a=t&amp;q=95&amp;src=http%3A%2F%2Fwww.romagnamamma.it%2Fwp-content%2Fuploads%2F2014%2F02%2FLogo-Marcella-Ingles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4663" y="1500188"/>
            <a:ext cx="1582737" cy="116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FF0000"/>
                </a:solidFill>
              </a:rPr>
              <a:t>I BES</a:t>
            </a:r>
            <a:br>
              <a:rPr lang="it-IT" dirty="0" smtClean="0">
                <a:solidFill>
                  <a:srgbClr val="FF0000"/>
                </a:solidFill>
              </a:rPr>
            </a:br>
            <a:r>
              <a:rPr lang="it-IT" dirty="0" smtClean="0">
                <a:solidFill>
                  <a:srgbClr val="FF0000"/>
                </a:solidFill>
              </a:rPr>
              <a:t>Direttiva </a:t>
            </a:r>
            <a:r>
              <a:rPr lang="it-IT" dirty="0" err="1" smtClean="0">
                <a:solidFill>
                  <a:srgbClr val="FF0000"/>
                </a:solidFill>
              </a:rPr>
              <a:t>Miur</a:t>
            </a:r>
            <a:r>
              <a:rPr lang="it-IT" dirty="0" smtClean="0">
                <a:solidFill>
                  <a:srgbClr val="FF0000"/>
                </a:solidFill>
              </a:rPr>
              <a:t> 27/12/2012</a:t>
            </a:r>
            <a:endParaRPr lang="it-IT" dirty="0">
              <a:solidFill>
                <a:srgbClr val="FF0000"/>
              </a:solidFill>
            </a:endParaRPr>
          </a:p>
        </p:txBody>
      </p:sp>
      <p:sp>
        <p:nvSpPr>
          <p:cNvPr id="3" name="Segnaposto contenuto 2"/>
          <p:cNvSpPr>
            <a:spLocks noGrp="1"/>
          </p:cNvSpPr>
          <p:nvPr>
            <p:ph idx="1"/>
          </p:nvPr>
        </p:nvSpPr>
        <p:spPr/>
        <p:txBody>
          <a:bodyPr rtlCol="0">
            <a:normAutofit lnSpcReduction="10000"/>
          </a:bodyPr>
          <a:lstStyle/>
          <a:p>
            <a:pPr algn="just" eaLnBrk="1" fontAlgn="auto" hangingPunct="1">
              <a:spcAft>
                <a:spcPts val="0"/>
              </a:spcAft>
              <a:buFont typeface="Arial" pitchFamily="34" charset="0"/>
              <a:buNone/>
              <a:defRPr/>
            </a:pPr>
            <a:r>
              <a:rPr lang="it-IT" dirty="0" smtClean="0"/>
              <a:t>“ </a:t>
            </a:r>
            <a:r>
              <a:rPr lang="it-IT" i="1" dirty="0" smtClean="0"/>
              <a:t>L’area dello svantaggio scolastico è molto più ampia di quella riferibile esplicitamente alla presenza di deficit. In ogni classe ci sono alunni che presentano una richiesta di speciale attenzione per una varietà di ragioni: svantaggio sociale e  culturale, </a:t>
            </a:r>
            <a:r>
              <a:rPr lang="it-IT" i="1" u="sng" dirty="0" smtClean="0"/>
              <a:t>disturbi  specifici di apprendimento</a:t>
            </a:r>
            <a:r>
              <a:rPr lang="it-IT" i="1" dirty="0" smtClean="0"/>
              <a:t> e/o </a:t>
            </a:r>
            <a:r>
              <a:rPr lang="it-IT" i="1" u="sng" dirty="0" smtClean="0"/>
              <a:t>disturbi evolutivi specifici</a:t>
            </a:r>
            <a:r>
              <a:rPr lang="it-IT" i="1" dirty="0" smtClean="0"/>
              <a:t>, difficoltà derivanti dalla non conoscenza della cultura e della lingua italiana perché appartenenti a culture diverse</a:t>
            </a:r>
            <a:r>
              <a:rPr lang="it-IT" dirty="0" smtClean="0"/>
              <a:t>” </a:t>
            </a:r>
            <a:endParaRPr lang="it-IT" dirty="0"/>
          </a:p>
        </p:txBody>
      </p:sp>
      <p:pic>
        <p:nvPicPr>
          <p:cNvPr id="83971" name="Picture 2" descr="https://encrypted-tbn0.gstatic.com/images?q=tbn:ANd9GcSoHSdJ1n-ZreuGVpxmBrry-z9xwqpWN0sOpvTjHnSvya_81AYx"/>
          <p:cNvPicPr>
            <a:picLocks noChangeAspect="1" noChangeArrowheads="1"/>
          </p:cNvPicPr>
          <p:nvPr/>
        </p:nvPicPr>
        <p:blipFill>
          <a:blip r:embed="rId2" cstate="print"/>
          <a:srcRect/>
          <a:stretch>
            <a:fillRect/>
          </a:stretch>
        </p:blipFill>
        <p:spPr bwMode="auto">
          <a:xfrm>
            <a:off x="8027988" y="404813"/>
            <a:ext cx="60960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4994" name="Titolo 1"/>
          <p:cNvSpPr>
            <a:spLocks noGrp="1"/>
          </p:cNvSpPr>
          <p:nvPr>
            <p:ph type="title"/>
          </p:nvPr>
        </p:nvSpPr>
        <p:spPr/>
        <p:txBody>
          <a:bodyPr/>
          <a:lstStyle/>
          <a:p>
            <a:pPr eaLnBrk="1" hangingPunct="1"/>
            <a:r>
              <a:rPr lang="it-IT" sz="8000" smtClean="0">
                <a:solidFill>
                  <a:srgbClr val="FF0000"/>
                </a:solidFill>
              </a:rPr>
              <a:t>BES</a:t>
            </a:r>
          </a:p>
        </p:txBody>
      </p:sp>
      <p:sp>
        <p:nvSpPr>
          <p:cNvPr id="5" name="Ovale 4"/>
          <p:cNvSpPr/>
          <p:nvPr/>
        </p:nvSpPr>
        <p:spPr>
          <a:xfrm>
            <a:off x="900113" y="4149725"/>
            <a:ext cx="2447925" cy="1582738"/>
          </a:xfrm>
          <a:prstGeom prst="ellipse">
            <a:avLst/>
          </a:prstGeom>
          <a:solidFill>
            <a:srgbClr val="92D050"/>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5400" b="1" dirty="0">
                <a:solidFill>
                  <a:srgbClr val="FF0000"/>
                </a:solidFill>
              </a:rPr>
              <a:t>2 </a:t>
            </a:r>
          </a:p>
          <a:p>
            <a:pPr algn="ctr" fontAlgn="auto">
              <a:spcBef>
                <a:spcPts val="0"/>
              </a:spcBef>
              <a:spcAft>
                <a:spcPts val="0"/>
              </a:spcAft>
              <a:defRPr/>
            </a:pPr>
            <a:r>
              <a:rPr lang="it-IT" sz="5400" b="1" dirty="0"/>
              <a:t>DSA</a:t>
            </a:r>
          </a:p>
        </p:txBody>
      </p:sp>
      <p:sp>
        <p:nvSpPr>
          <p:cNvPr id="6" name="Ovale 5"/>
          <p:cNvSpPr/>
          <p:nvPr/>
        </p:nvSpPr>
        <p:spPr>
          <a:xfrm>
            <a:off x="5435600" y="2276475"/>
            <a:ext cx="2592388" cy="1873250"/>
          </a:xfrm>
          <a:prstGeom prst="ellipse">
            <a:avLst/>
          </a:prstGeom>
          <a:solidFill>
            <a:srgbClr val="92D050"/>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2800" b="1" dirty="0">
                <a:solidFill>
                  <a:srgbClr val="FF0000"/>
                </a:solidFill>
              </a:rPr>
              <a:t>2</a:t>
            </a:r>
          </a:p>
          <a:p>
            <a:pPr algn="ctr" fontAlgn="auto">
              <a:spcBef>
                <a:spcPts val="0"/>
              </a:spcBef>
              <a:spcAft>
                <a:spcPts val="0"/>
              </a:spcAft>
              <a:defRPr/>
            </a:pPr>
            <a:r>
              <a:rPr lang="it-IT" sz="2800" b="1" dirty="0"/>
              <a:t>DISTURBI EVOLUTIVI SPECIFICI</a:t>
            </a:r>
          </a:p>
        </p:txBody>
      </p:sp>
      <p:sp>
        <p:nvSpPr>
          <p:cNvPr id="7" name="Ovale 6"/>
          <p:cNvSpPr/>
          <p:nvPr/>
        </p:nvSpPr>
        <p:spPr>
          <a:xfrm>
            <a:off x="4716463" y="4292600"/>
            <a:ext cx="4032250" cy="2160588"/>
          </a:xfrm>
          <a:prstGeom prst="ellipse">
            <a:avLst/>
          </a:prstGeom>
          <a:solidFill>
            <a:srgbClr val="92D050"/>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4000" b="1" dirty="0">
                <a:solidFill>
                  <a:srgbClr val="FF0000"/>
                </a:solidFill>
              </a:rPr>
              <a:t>3</a:t>
            </a:r>
          </a:p>
          <a:p>
            <a:pPr algn="ctr" fontAlgn="auto">
              <a:spcBef>
                <a:spcPts val="0"/>
              </a:spcBef>
              <a:spcAft>
                <a:spcPts val="0"/>
              </a:spcAft>
              <a:defRPr/>
            </a:pPr>
            <a:r>
              <a:rPr lang="it-IT" sz="2800" b="1" dirty="0"/>
              <a:t>AREA DELLO SVANTAGGIO</a:t>
            </a:r>
          </a:p>
          <a:p>
            <a:pPr algn="ctr" fontAlgn="auto">
              <a:spcBef>
                <a:spcPts val="0"/>
              </a:spcBef>
              <a:spcAft>
                <a:spcPts val="0"/>
              </a:spcAft>
              <a:defRPr/>
            </a:pPr>
            <a:r>
              <a:rPr lang="it-IT" sz="2800" dirty="0"/>
              <a:t>3</a:t>
            </a:r>
            <a:r>
              <a:rPr lang="it-IT" sz="2800" u="sng" baseline="30000" dirty="0"/>
              <a:t>a</a:t>
            </a:r>
            <a:r>
              <a:rPr lang="it-IT" sz="2800" b="1" dirty="0"/>
              <a:t> CATEGORIA</a:t>
            </a:r>
          </a:p>
        </p:txBody>
      </p:sp>
      <p:cxnSp>
        <p:nvCxnSpPr>
          <p:cNvPr id="9" name="Connettore 2 8"/>
          <p:cNvCxnSpPr/>
          <p:nvPr/>
        </p:nvCxnSpPr>
        <p:spPr>
          <a:xfrm flipV="1">
            <a:off x="3419475" y="3644900"/>
            <a:ext cx="2089150" cy="122396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0" name="Ovale 9"/>
          <p:cNvSpPr/>
          <p:nvPr/>
        </p:nvSpPr>
        <p:spPr>
          <a:xfrm>
            <a:off x="611188" y="1628775"/>
            <a:ext cx="2447925" cy="1655763"/>
          </a:xfrm>
          <a:prstGeom prst="ellipse">
            <a:avLst/>
          </a:prstGeom>
          <a:solidFill>
            <a:srgbClr val="92D050"/>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5400" b="1" dirty="0">
                <a:solidFill>
                  <a:srgbClr val="FF0000"/>
                </a:solidFill>
              </a:rPr>
              <a:t>1</a:t>
            </a:r>
          </a:p>
          <a:p>
            <a:pPr algn="ctr" fontAlgn="auto">
              <a:spcBef>
                <a:spcPts val="0"/>
              </a:spcBef>
              <a:spcAft>
                <a:spcPts val="0"/>
              </a:spcAft>
              <a:defRPr/>
            </a:pPr>
            <a:r>
              <a:rPr lang="it-IT" sz="5400" b="1" dirty="0"/>
              <a:t>DVA</a:t>
            </a:r>
          </a:p>
        </p:txBody>
      </p:sp>
      <p:sp>
        <p:nvSpPr>
          <p:cNvPr id="11" name="Rettangolo arrotondato 10"/>
          <p:cNvSpPr/>
          <p:nvPr/>
        </p:nvSpPr>
        <p:spPr>
          <a:xfrm>
            <a:off x="6011863" y="260350"/>
            <a:ext cx="2881312" cy="1368425"/>
          </a:xfrm>
          <a:prstGeom prst="roundRect">
            <a:avLst/>
          </a:prstGeom>
          <a:solidFill>
            <a:srgbClr val="92D050"/>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dirty="0">
                <a:solidFill>
                  <a:schemeClr val="tx1"/>
                </a:solidFill>
              </a:rPr>
              <a:t>ADHD</a:t>
            </a:r>
          </a:p>
          <a:p>
            <a:pPr algn="ctr" fontAlgn="auto">
              <a:spcBef>
                <a:spcPts val="0"/>
              </a:spcBef>
              <a:spcAft>
                <a:spcPts val="0"/>
              </a:spcAft>
              <a:defRPr/>
            </a:pPr>
            <a:r>
              <a:rPr lang="it-IT" dirty="0">
                <a:solidFill>
                  <a:schemeClr val="tx1"/>
                </a:solidFill>
              </a:rPr>
              <a:t>DEFICIT LINGUAGGIO</a:t>
            </a:r>
          </a:p>
          <a:p>
            <a:pPr algn="ctr" fontAlgn="auto">
              <a:spcBef>
                <a:spcPts val="0"/>
              </a:spcBef>
              <a:spcAft>
                <a:spcPts val="0"/>
              </a:spcAft>
              <a:defRPr/>
            </a:pPr>
            <a:r>
              <a:rPr lang="it-IT" dirty="0">
                <a:solidFill>
                  <a:schemeClr val="tx1"/>
                </a:solidFill>
              </a:rPr>
              <a:t>DISTURBO SPETTRO AUTISTICO LIEVE</a:t>
            </a:r>
          </a:p>
          <a:p>
            <a:pPr algn="ctr" fontAlgn="auto">
              <a:spcBef>
                <a:spcPts val="0"/>
              </a:spcBef>
              <a:spcAft>
                <a:spcPts val="0"/>
              </a:spcAft>
              <a:defRPr/>
            </a:pPr>
            <a:endParaRPr lang="it-IT" dirty="0"/>
          </a:p>
        </p:txBody>
      </p:sp>
      <p:cxnSp>
        <p:nvCxnSpPr>
          <p:cNvPr id="13" name="Connettore 4 12"/>
          <p:cNvCxnSpPr/>
          <p:nvPr/>
        </p:nvCxnSpPr>
        <p:spPr>
          <a:xfrm rot="16200000" flipV="1">
            <a:off x="7308850" y="2205038"/>
            <a:ext cx="1079500" cy="215900"/>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Il RUOLO del  </a:t>
            </a:r>
            <a:r>
              <a:rPr lang="it-IT" dirty="0" err="1" smtClean="0"/>
              <a:t>CdC</a:t>
            </a:r>
            <a:r>
              <a:rPr lang="it-IT" dirty="0" smtClean="0"/>
              <a:t> </a:t>
            </a:r>
            <a:br>
              <a:rPr lang="it-IT" dirty="0" smtClean="0"/>
            </a:br>
            <a:r>
              <a:rPr lang="it-IT" dirty="0" smtClean="0"/>
              <a:t>in caso di assenza di diagnosi</a:t>
            </a:r>
            <a:endParaRPr lang="it-IT" dirty="0"/>
          </a:p>
        </p:txBody>
      </p:sp>
      <p:sp>
        <p:nvSpPr>
          <p:cNvPr id="3" name="Segnaposto contenuto 2"/>
          <p:cNvSpPr>
            <a:spLocks noGrp="1"/>
          </p:cNvSpPr>
          <p:nvPr>
            <p:ph idx="1"/>
          </p:nvPr>
        </p:nvSpPr>
        <p:spPr/>
        <p:txBody>
          <a:bodyPr rtlCol="0">
            <a:normAutofit fontScale="85000" lnSpcReduction="20000"/>
          </a:bodyPr>
          <a:lstStyle/>
          <a:p>
            <a:pPr algn="just" eaLnBrk="1" fontAlgn="auto" hangingPunct="1">
              <a:spcAft>
                <a:spcPts val="0"/>
              </a:spcAft>
              <a:buFont typeface="Arial" pitchFamily="34" charset="0"/>
              <a:buNone/>
              <a:defRPr/>
            </a:pPr>
            <a:r>
              <a:rPr lang="it-IT" dirty="0" smtClean="0"/>
              <a:t>	“Nel caso di difficoltà non meglio specificate, soltanto qualora nel </a:t>
            </a:r>
            <a:r>
              <a:rPr lang="it-IT" dirty="0" err="1" smtClean="0"/>
              <a:t>CdC</a:t>
            </a:r>
            <a:r>
              <a:rPr lang="it-IT" dirty="0" smtClean="0"/>
              <a:t> si concordi di valutare l’efficacia di strumenti specifici, questo potrà comportare l’adozione e quindi la compilazione di un PDP, con corrispondenti misure compensative e dispensative. Non è compito della scuola certificare gli alunni con BES, ma individuare quelli per i quali è opportuna l’adozione di particolari strategie didattiche (….). E’ </a:t>
            </a:r>
            <a:r>
              <a:rPr lang="it-IT" b="1" u="sng" dirty="0" smtClean="0"/>
              <a:t>facoltà</a:t>
            </a:r>
            <a:r>
              <a:rPr lang="it-IT" dirty="0" smtClean="0"/>
              <a:t> dei </a:t>
            </a:r>
            <a:r>
              <a:rPr lang="it-IT" dirty="0" err="1" smtClean="0"/>
              <a:t>CdC</a:t>
            </a:r>
            <a:r>
              <a:rPr lang="it-IT" dirty="0" smtClean="0"/>
              <a:t> individuare casi specifici per i quali sia utile attivare percorsi di studio individualizzati e personalizzati, formalizzati nel PDP, la cui validità rimane comunque circoscritta all’</a:t>
            </a:r>
            <a:r>
              <a:rPr lang="it-IT" dirty="0" err="1" smtClean="0"/>
              <a:t>a.s.</a:t>
            </a:r>
            <a:r>
              <a:rPr lang="it-IT" dirty="0" smtClean="0"/>
              <a:t> di riferimento”. (Nota </a:t>
            </a:r>
            <a:r>
              <a:rPr lang="it-IT" dirty="0" err="1" smtClean="0"/>
              <a:t>Miur</a:t>
            </a:r>
            <a:r>
              <a:rPr lang="it-IT" dirty="0" smtClean="0"/>
              <a:t> n.2563 del 22 novembre 2013)</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1"/>
          <p:cNvSpPr>
            <a:spLocks noGrp="1"/>
          </p:cNvSpPr>
          <p:nvPr>
            <p:ph type="title"/>
          </p:nvPr>
        </p:nvSpPr>
        <p:spPr/>
        <p:txBody>
          <a:bodyPr/>
          <a:lstStyle/>
          <a:p>
            <a:pPr eaLnBrk="1" hangingPunct="1"/>
            <a:r>
              <a:rPr lang="it-IT" smtClean="0"/>
              <a:t>E se manca la certificazione…</a:t>
            </a:r>
          </a:p>
        </p:txBody>
      </p:sp>
      <p:sp>
        <p:nvSpPr>
          <p:cNvPr id="3" name="Segnaposto contenuto 2"/>
          <p:cNvSpPr>
            <a:spLocks noGrp="1"/>
          </p:cNvSpPr>
          <p:nvPr>
            <p:ph idx="1"/>
          </p:nvPr>
        </p:nvSpPr>
        <p:spPr>
          <a:xfrm>
            <a:off x="457200" y="2924175"/>
            <a:ext cx="8229600" cy="1944688"/>
          </a:xfrm>
        </p:spPr>
        <p:txBody>
          <a:bodyPr rtlCol="0">
            <a:normAutofit fontScale="77500" lnSpcReduction="20000"/>
          </a:bodyPr>
          <a:lstStyle/>
          <a:p>
            <a:pPr algn="just" eaLnBrk="1" fontAlgn="auto" hangingPunct="1">
              <a:spcAft>
                <a:spcPts val="0"/>
              </a:spcAft>
              <a:buFont typeface="Arial" pitchFamily="34" charset="0"/>
              <a:buNone/>
              <a:defRPr/>
            </a:pPr>
            <a:r>
              <a:rPr lang="it-IT" i="1" dirty="0" smtClean="0"/>
              <a:t>     In mancanza di certificazioni cliniche, il Consiglio di classe o il team docenti motiveranno le decisioni assunte su base pedagogico-didattica «al fine di evitare contenzioso».</a:t>
            </a:r>
          </a:p>
          <a:p>
            <a:pPr algn="just" eaLnBrk="1" fontAlgn="auto" hangingPunct="1">
              <a:spcAft>
                <a:spcPts val="0"/>
              </a:spcAft>
              <a:buFont typeface="Arial" pitchFamily="34" charset="0"/>
              <a:buNone/>
              <a:defRPr/>
            </a:pPr>
            <a:r>
              <a:rPr lang="it-IT" i="1" dirty="0" smtClean="0"/>
              <a:t>	Il </a:t>
            </a:r>
            <a:r>
              <a:rPr lang="it-IT" i="1" dirty="0" err="1" smtClean="0"/>
              <a:t>CdC</a:t>
            </a:r>
            <a:r>
              <a:rPr lang="it-IT" i="1" dirty="0" smtClean="0"/>
              <a:t>, laddove rilevasse la criticità di un «caso», dovrà informare tempestivamente il GLI.</a:t>
            </a:r>
            <a:endParaRPr lang="it-IT"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olo 1"/>
          <p:cNvSpPr>
            <a:spLocks noGrp="1"/>
          </p:cNvSpPr>
          <p:nvPr>
            <p:ph type="title"/>
          </p:nvPr>
        </p:nvSpPr>
        <p:spPr/>
        <p:txBody>
          <a:bodyPr/>
          <a:lstStyle/>
          <a:p>
            <a:pPr eaLnBrk="1" hangingPunct="1"/>
            <a:r>
              <a:rPr lang="it-IT" smtClean="0"/>
              <a:t>La Riforma Falcucci (1975)</a:t>
            </a:r>
          </a:p>
        </p:txBody>
      </p:sp>
      <p:sp>
        <p:nvSpPr>
          <p:cNvPr id="45058" name="Segnaposto contenuto 2"/>
          <p:cNvSpPr>
            <a:spLocks noGrp="1"/>
          </p:cNvSpPr>
          <p:nvPr>
            <p:ph idx="1"/>
          </p:nvPr>
        </p:nvSpPr>
        <p:spPr>
          <a:xfrm>
            <a:off x="468313" y="1412875"/>
            <a:ext cx="8229600" cy="4525963"/>
          </a:xfrm>
        </p:spPr>
        <p:txBody>
          <a:bodyPr/>
          <a:lstStyle/>
          <a:p>
            <a:pPr eaLnBrk="1" hangingPunct="1">
              <a:buFont typeface="Arial" charset="0"/>
              <a:buNone/>
            </a:pPr>
            <a:r>
              <a:rPr lang="it-IT" smtClean="0"/>
              <a:t>“Il superamento di qualsiasi forma di emarginazione degli handicappati passa attraverso un nuovo modo di concepire e di attuare la scuola…. Superando il concetto rigido del voto o della pagella”.</a:t>
            </a:r>
          </a:p>
          <a:p>
            <a:pPr eaLnBrk="1" hangingPunct="1">
              <a:buFont typeface="Arial" charset="0"/>
              <a:buNone/>
            </a:pPr>
            <a:endParaRPr lang="it-IT" smtClean="0"/>
          </a:p>
          <a:p>
            <a:pPr eaLnBrk="1" hangingPunct="1">
              <a:buFont typeface="Arial" charset="0"/>
              <a:buNone/>
            </a:pPr>
            <a:endParaRPr lang="it-IT" smtClean="0"/>
          </a:p>
        </p:txBody>
      </p:sp>
      <p:sp>
        <p:nvSpPr>
          <p:cNvPr id="4" name="Freccia in giù 3"/>
          <p:cNvSpPr/>
          <p:nvPr/>
        </p:nvSpPr>
        <p:spPr>
          <a:xfrm>
            <a:off x="4067175" y="4005263"/>
            <a:ext cx="792163"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4"/>
          <p:cNvSpPr/>
          <p:nvPr/>
        </p:nvSpPr>
        <p:spPr>
          <a:xfrm>
            <a:off x="468313" y="4868863"/>
            <a:ext cx="7848600" cy="15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Tx/>
              <a:buAutoNum type="arabicPeriod"/>
              <a:defRPr/>
            </a:pPr>
            <a:r>
              <a:rPr lang="it-IT" dirty="0"/>
              <a:t>Esiste ancora la distinzione tra scuole speciali e scuole normali</a:t>
            </a:r>
          </a:p>
          <a:p>
            <a:pPr marL="342900" indent="-342900" fontAlgn="auto">
              <a:spcBef>
                <a:spcPts val="0"/>
              </a:spcBef>
              <a:spcAft>
                <a:spcPts val="0"/>
              </a:spcAft>
              <a:defRPr/>
            </a:pPr>
            <a:r>
              <a:rPr lang="it-IT" dirty="0"/>
              <a:t>2. Non vengono esplicitate le linee guida per l’integrazione degli alunni in difficoltà (C.M. N.227 8 AGOSTO 1975)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Immagine 2"/>
          <p:cNvPicPr>
            <a:picLocks noChangeAspect="1"/>
          </p:cNvPicPr>
          <p:nvPr/>
        </p:nvPicPr>
        <p:blipFill>
          <a:blip r:embed="rId3" cstate="print"/>
          <a:srcRect/>
          <a:stretch>
            <a:fillRect/>
          </a:stretch>
        </p:blipFill>
        <p:spPr bwMode="auto">
          <a:xfrm>
            <a:off x="390525" y="647700"/>
            <a:ext cx="836295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FF0000"/>
                </a:solidFill>
              </a:rPr>
              <a:t>LA VALUTAZIONE DEGLI ALUNNI CON BES</a:t>
            </a:r>
            <a:endParaRPr lang="it-IT" dirty="0">
              <a:solidFill>
                <a:srgbClr val="FF0000"/>
              </a:solidFill>
            </a:endParaRPr>
          </a:p>
        </p:txBody>
      </p:sp>
      <p:sp>
        <p:nvSpPr>
          <p:cNvPr id="3" name="Segnaposto contenuto 2"/>
          <p:cNvSpPr>
            <a:spLocks noGrp="1"/>
          </p:cNvSpPr>
          <p:nvPr>
            <p:ph idx="1"/>
          </p:nvPr>
        </p:nvSpPr>
        <p:spPr/>
        <p:txBody>
          <a:bodyPr rtlCol="0">
            <a:normAutofit fontScale="85000" lnSpcReduction="20000"/>
          </a:bodyPr>
          <a:lstStyle/>
          <a:p>
            <a:pPr algn="ctr" eaLnBrk="1" fontAlgn="auto" hangingPunct="1">
              <a:spcAft>
                <a:spcPts val="0"/>
              </a:spcAft>
              <a:buFont typeface="Arial" pitchFamily="34" charset="0"/>
              <a:buNone/>
              <a:defRPr/>
            </a:pPr>
            <a:r>
              <a:rPr lang="it-IT" b="1" dirty="0" smtClean="0">
                <a:solidFill>
                  <a:srgbClr val="FF0000"/>
                </a:solidFill>
              </a:rPr>
              <a:t>O. M. N. 33/2014 ART.18</a:t>
            </a:r>
          </a:p>
          <a:p>
            <a:pPr algn="just" eaLnBrk="1" fontAlgn="auto" hangingPunct="1">
              <a:spcAft>
                <a:spcPts val="0"/>
              </a:spcAft>
              <a:buFont typeface="Arial" pitchFamily="34" charset="0"/>
              <a:buNone/>
              <a:defRPr/>
            </a:pPr>
            <a:r>
              <a:rPr lang="it-IT" dirty="0" smtClean="0"/>
              <a:t>    IL </a:t>
            </a:r>
            <a:r>
              <a:rPr lang="it-IT" dirty="0" err="1" smtClean="0"/>
              <a:t>CdC</a:t>
            </a:r>
            <a:r>
              <a:rPr lang="it-IT" dirty="0" smtClean="0"/>
              <a:t> deve fornire agli alunni con Bes utili e opportune indicazioni per consentire di sostenere adeguatamente l’esame di Stato. La Commissione, esaminati gli elementi forniti dal </a:t>
            </a:r>
            <a:r>
              <a:rPr lang="it-IT" dirty="0" err="1" smtClean="0"/>
              <a:t>CdC</a:t>
            </a:r>
            <a:r>
              <a:rPr lang="it-IT" dirty="0" smtClean="0"/>
              <a:t>, tiene in debita considerazione le specifiche situazioni soggettive, in particolari le modalità didattiche e le forme di valutazione individuate nei PDP. In ogni caso, per siffatte tipologie, </a:t>
            </a:r>
            <a:r>
              <a:rPr lang="it-IT" u="sng" dirty="0" smtClean="0"/>
              <a:t>non è prevista alcuna misura </a:t>
            </a:r>
            <a:r>
              <a:rPr lang="it-IT" u="sng" dirty="0" err="1" smtClean="0"/>
              <a:t>dispensativa</a:t>
            </a:r>
            <a:r>
              <a:rPr lang="it-IT" u="sng" dirty="0" smtClean="0"/>
              <a:t> in sede di esame</a:t>
            </a:r>
            <a:r>
              <a:rPr lang="it-IT" dirty="0" smtClean="0"/>
              <a:t>, mentre è possibile concedere strumenti compensativi, in analogia a quanto previsti per alunni e studenti con DSA.</a:t>
            </a:r>
          </a:p>
          <a:p>
            <a:pPr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FF0000"/>
                </a:solidFill>
              </a:rPr>
              <a:t>ICF </a:t>
            </a:r>
            <a:r>
              <a:rPr lang="it-IT" dirty="0" smtClean="0"/>
              <a:t/>
            </a:r>
            <a:br>
              <a:rPr lang="it-IT" dirty="0" smtClean="0"/>
            </a:br>
            <a:r>
              <a:rPr lang="it-IT" sz="2700" dirty="0" smtClean="0"/>
              <a:t>International </a:t>
            </a:r>
            <a:r>
              <a:rPr lang="it-IT" sz="2700" dirty="0" err="1" smtClean="0"/>
              <a:t>Classification</a:t>
            </a:r>
            <a:r>
              <a:rPr lang="it-IT" sz="2700" dirty="0" smtClean="0"/>
              <a:t> of </a:t>
            </a:r>
            <a:r>
              <a:rPr lang="it-IT" sz="2700" dirty="0" err="1" smtClean="0"/>
              <a:t>Functioning</a:t>
            </a:r>
            <a:r>
              <a:rPr lang="it-IT" sz="2700" dirty="0" smtClean="0"/>
              <a:t>, </a:t>
            </a:r>
            <a:r>
              <a:rPr lang="it-IT" sz="2700" dirty="0" err="1" smtClean="0"/>
              <a:t>disability</a:t>
            </a:r>
            <a:r>
              <a:rPr lang="it-IT" sz="2700" dirty="0" smtClean="0"/>
              <a:t> and </a:t>
            </a:r>
            <a:r>
              <a:rPr lang="it-IT" sz="2700" dirty="0" err="1" smtClean="0"/>
              <a:t>health</a:t>
            </a:r>
            <a:endParaRPr lang="it-IT" sz="2700" dirty="0"/>
          </a:p>
        </p:txBody>
      </p:sp>
      <p:sp>
        <p:nvSpPr>
          <p:cNvPr id="7" name="Segnaposto contenuto 6"/>
          <p:cNvSpPr>
            <a:spLocks noGrp="1"/>
          </p:cNvSpPr>
          <p:nvPr>
            <p:ph idx="1"/>
          </p:nvPr>
        </p:nvSpPr>
        <p:spPr>
          <a:xfrm>
            <a:off x="395288" y="1773238"/>
            <a:ext cx="8229600" cy="4065587"/>
          </a:xfrm>
        </p:spPr>
        <p:txBody>
          <a:bodyPr rtlCol="0">
            <a:normAutofit lnSpcReduction="10000"/>
          </a:bodyPr>
          <a:lstStyle/>
          <a:p>
            <a:pPr algn="ctr" eaLnBrk="1" fontAlgn="auto" hangingPunct="1">
              <a:spcAft>
                <a:spcPts val="0"/>
              </a:spcAft>
              <a:buFont typeface="Arial" pitchFamily="34" charset="0"/>
              <a:buNone/>
              <a:defRPr/>
            </a:pPr>
            <a:r>
              <a:rPr lang="it-IT" dirty="0" smtClean="0"/>
              <a:t>  </a:t>
            </a:r>
            <a:r>
              <a:rPr lang="it-IT" sz="3600" b="1" dirty="0" smtClean="0"/>
              <a:t>Un nuovo modello di disabilità</a:t>
            </a:r>
          </a:p>
          <a:p>
            <a:pPr algn="just" eaLnBrk="1" fontAlgn="auto" hangingPunct="1">
              <a:spcAft>
                <a:spcPts val="0"/>
              </a:spcAft>
              <a:buFont typeface="Arial" pitchFamily="34" charset="0"/>
              <a:buNone/>
              <a:defRPr/>
            </a:pPr>
            <a:r>
              <a:rPr lang="it-IT" dirty="0" smtClean="0"/>
              <a:t>    Persone con disabilità sono “coloro che presentano durature menomazioni fisiche, mentali, intellettuali o sensoriali che in interazione con barriere di diversa natura possono ostacolare la loro piena ed effettiva partecipazione nella società su base di uguaglianza con altri”.</a:t>
            </a:r>
          </a:p>
          <a:p>
            <a:pPr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Modello medico vs. modello sociale</a:t>
            </a:r>
            <a:br>
              <a:rPr lang="it-IT" dirty="0" smtClean="0"/>
            </a:br>
            <a:endParaRPr lang="it-IT" dirty="0"/>
          </a:p>
        </p:txBody>
      </p:sp>
      <p:sp>
        <p:nvSpPr>
          <p:cNvPr id="92162" name="Segnaposto testo 6"/>
          <p:cNvSpPr>
            <a:spLocks noGrp="1"/>
          </p:cNvSpPr>
          <p:nvPr>
            <p:ph type="body" idx="1"/>
          </p:nvPr>
        </p:nvSpPr>
        <p:spPr>
          <a:xfrm>
            <a:off x="457200" y="1557338"/>
            <a:ext cx="3609975" cy="617537"/>
          </a:xfrm>
        </p:spPr>
        <p:txBody>
          <a:bodyPr/>
          <a:lstStyle/>
          <a:p>
            <a:pPr algn="ctr" eaLnBrk="1" hangingPunct="1"/>
            <a:r>
              <a:rPr lang="it-IT" smtClean="0"/>
              <a:t>MODELLO MEDICO</a:t>
            </a:r>
          </a:p>
        </p:txBody>
      </p:sp>
      <p:sp>
        <p:nvSpPr>
          <p:cNvPr id="92163" name="Segnaposto contenuto 3"/>
          <p:cNvSpPr>
            <a:spLocks noGrp="1"/>
          </p:cNvSpPr>
          <p:nvPr>
            <p:ph sz="half" idx="2"/>
          </p:nvPr>
        </p:nvSpPr>
        <p:spPr/>
        <p:txBody>
          <a:bodyPr/>
          <a:lstStyle/>
          <a:p>
            <a:pPr eaLnBrk="1" hangingPunct="1"/>
            <a:r>
              <a:rPr lang="it-IT" smtClean="0"/>
              <a:t>Problema personale</a:t>
            </a:r>
          </a:p>
          <a:p>
            <a:pPr eaLnBrk="1" hangingPunct="1"/>
            <a:r>
              <a:rPr lang="it-IT" smtClean="0"/>
              <a:t>Adattamento individuale</a:t>
            </a:r>
          </a:p>
          <a:p>
            <a:pPr eaLnBrk="1" hangingPunct="1"/>
            <a:r>
              <a:rPr lang="it-IT" smtClean="0"/>
              <a:t>Prendersi cura</a:t>
            </a:r>
          </a:p>
          <a:p>
            <a:pPr eaLnBrk="1" hangingPunct="1"/>
            <a:r>
              <a:rPr lang="it-IT" smtClean="0"/>
              <a:t>Trattamento individuale</a:t>
            </a:r>
          </a:p>
        </p:txBody>
      </p:sp>
      <p:sp>
        <p:nvSpPr>
          <p:cNvPr id="92164" name="Segnaposto testo 7"/>
          <p:cNvSpPr>
            <a:spLocks noGrp="1"/>
          </p:cNvSpPr>
          <p:nvPr>
            <p:ph type="body" sz="quarter" idx="3"/>
          </p:nvPr>
        </p:nvSpPr>
        <p:spPr/>
        <p:txBody>
          <a:bodyPr/>
          <a:lstStyle/>
          <a:p>
            <a:pPr algn="ctr" eaLnBrk="1" hangingPunct="1"/>
            <a:r>
              <a:rPr lang="it-IT" smtClean="0"/>
              <a:t>MODELLO SOCIALE</a:t>
            </a:r>
          </a:p>
        </p:txBody>
      </p:sp>
      <p:sp>
        <p:nvSpPr>
          <p:cNvPr id="92165" name="Segnaposto contenuto 4"/>
          <p:cNvSpPr>
            <a:spLocks noGrp="1"/>
          </p:cNvSpPr>
          <p:nvPr>
            <p:ph sz="quarter" idx="4"/>
          </p:nvPr>
        </p:nvSpPr>
        <p:spPr/>
        <p:txBody>
          <a:bodyPr/>
          <a:lstStyle/>
          <a:p>
            <a:pPr eaLnBrk="1" hangingPunct="1"/>
            <a:r>
              <a:rPr lang="it-IT" smtClean="0"/>
              <a:t>Responsabilità individuale e collettiva</a:t>
            </a:r>
          </a:p>
          <a:p>
            <a:pPr eaLnBrk="1" hangingPunct="1"/>
            <a:r>
              <a:rPr lang="it-IT" smtClean="0"/>
              <a:t>Modificazione ambientale</a:t>
            </a:r>
          </a:p>
          <a:p>
            <a:pPr eaLnBrk="1" hangingPunct="1"/>
            <a:r>
              <a:rPr lang="it-IT" smtClean="0"/>
              <a:t>Diritti umani e politiche di cambiamento sociale</a:t>
            </a:r>
          </a:p>
        </p:txBody>
      </p:sp>
      <p:sp>
        <p:nvSpPr>
          <p:cNvPr id="6" name="Rettangolo 5"/>
          <p:cNvSpPr/>
          <p:nvPr/>
        </p:nvSpPr>
        <p:spPr>
          <a:xfrm>
            <a:off x="971550" y="4941888"/>
            <a:ext cx="7777163"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dirty="0"/>
              <a:t>IL MODELLO ICF SI BASA SULLA FUSIONE DEI DUE MODELLI</a:t>
            </a:r>
          </a:p>
        </p:txBody>
      </p:sp>
      <p:sp>
        <p:nvSpPr>
          <p:cNvPr id="24" name="Freccia bidirezionale orizzontale 23"/>
          <p:cNvSpPr/>
          <p:nvPr/>
        </p:nvSpPr>
        <p:spPr>
          <a:xfrm>
            <a:off x="3635375" y="1557338"/>
            <a:ext cx="1657350" cy="576262"/>
          </a:xfrm>
          <a:prstGeom prst="lef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cxnSp>
        <p:nvCxnSpPr>
          <p:cNvPr id="27" name="Connettore 2 26"/>
          <p:cNvCxnSpPr/>
          <p:nvPr/>
        </p:nvCxnSpPr>
        <p:spPr>
          <a:xfrm>
            <a:off x="2771775" y="4221163"/>
            <a:ext cx="647700"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6084888" y="4221163"/>
            <a:ext cx="358775"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FF0000"/>
                </a:solidFill>
              </a:rPr>
              <a:t>IL PARADIGMA PER LA DISABILITA’ DELL’ICF</a:t>
            </a:r>
            <a:endParaRPr lang="it-IT" dirty="0">
              <a:solidFill>
                <a:srgbClr val="FF0000"/>
              </a:solidFill>
            </a:endParaRPr>
          </a:p>
        </p:txBody>
      </p:sp>
      <p:sp>
        <p:nvSpPr>
          <p:cNvPr id="8" name="Segnaposto contenuto 7"/>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it-IT" dirty="0" smtClean="0"/>
              <a:t>Il livello di salute non dipende solo dalle malattie</a:t>
            </a:r>
          </a:p>
          <a:p>
            <a:pPr eaLnBrk="1" fontAlgn="auto" hangingPunct="1">
              <a:spcAft>
                <a:spcPts val="0"/>
              </a:spcAft>
              <a:buFont typeface="Arial" pitchFamily="34" charset="0"/>
              <a:buChar char="•"/>
              <a:defRPr/>
            </a:pPr>
            <a:r>
              <a:rPr lang="it-IT" dirty="0" smtClean="0"/>
              <a:t>Ma è il risultato dell’interazione dinamica tra uno stato di salute e i fattori ambientali</a:t>
            </a:r>
          </a:p>
          <a:p>
            <a:pPr eaLnBrk="1" fontAlgn="auto" hangingPunct="1">
              <a:spcAft>
                <a:spcPts val="0"/>
              </a:spcAft>
              <a:buFont typeface="Arial" pitchFamily="34" charset="0"/>
              <a:buChar char="•"/>
              <a:defRPr/>
            </a:pPr>
            <a:r>
              <a:rPr lang="it-IT" dirty="0" smtClean="0"/>
              <a:t>Accettare la filosofia ICF vuol dire considerare la disabilità un “problema” che non riguarda soltanto i singoli cittadini che ne sono colpiti e le loro famiglie ma che coinvolge tutta la comunità e le Istituzioni.</a:t>
            </a:r>
          </a:p>
          <a:p>
            <a:pPr eaLnBrk="1" fontAlgn="auto" hangingPunct="1">
              <a:spcAft>
                <a:spcPts val="0"/>
              </a:spcAft>
              <a:buFont typeface="Arial" pitchFamily="34" charset="0"/>
              <a:buChar char="•"/>
              <a:defRPr/>
            </a:pPr>
            <a:r>
              <a:rPr lang="it-IT" dirty="0" smtClean="0"/>
              <a:t>E’ un modello utilizzabile in tutte le discipline e settori diversi (versatilità)</a:t>
            </a:r>
          </a:p>
          <a:p>
            <a:pPr eaLnBrk="1" fontAlgn="auto" hangingPunct="1">
              <a:spcAft>
                <a:spcPts val="0"/>
              </a:spcAft>
              <a:buFont typeface="Arial" pitchFamily="34" charset="0"/>
              <a:buChar char="•"/>
              <a:defRPr/>
            </a:pPr>
            <a:r>
              <a:rPr lang="it-IT" dirty="0" smtClean="0"/>
              <a:t>Approccio di tipo </a:t>
            </a:r>
            <a:r>
              <a:rPr lang="it-IT" dirty="0" err="1" smtClean="0"/>
              <a:t>bio-psico-sociale</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solidFill>
                  <a:srgbClr val="FF0000"/>
                </a:solidFill>
              </a:rPr>
              <a:t>K </a:t>
            </a:r>
            <a:r>
              <a:rPr lang="it-IT" dirty="0" err="1" smtClean="0">
                <a:solidFill>
                  <a:srgbClr val="FF0000"/>
                </a:solidFill>
              </a:rPr>
              <a:t>words</a:t>
            </a:r>
            <a:r>
              <a:rPr lang="it-IT" dirty="0" smtClean="0">
                <a:solidFill>
                  <a:srgbClr val="FF0000"/>
                </a:solidFill>
              </a:rPr>
              <a:t> </a:t>
            </a:r>
            <a:br>
              <a:rPr lang="it-IT" dirty="0" smtClean="0">
                <a:solidFill>
                  <a:srgbClr val="FF0000"/>
                </a:solidFill>
              </a:rPr>
            </a:br>
            <a:r>
              <a:rPr lang="it-IT" dirty="0" smtClean="0">
                <a:solidFill>
                  <a:srgbClr val="FF0000"/>
                </a:solidFill>
              </a:rPr>
              <a:t>ICF</a:t>
            </a:r>
            <a:endParaRPr lang="it-IT" dirty="0">
              <a:solidFill>
                <a:srgbClr val="FF0000"/>
              </a:solidFill>
            </a:endParaRPr>
          </a:p>
        </p:txBody>
      </p:sp>
      <p:sp>
        <p:nvSpPr>
          <p:cNvPr id="3" name="Segnaposto contenuto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it-IT" dirty="0" smtClean="0"/>
              <a:t>“HANDICAP”: è stato abbandonato ed è stato scelto “disabilità”;</a:t>
            </a:r>
          </a:p>
          <a:p>
            <a:pPr eaLnBrk="1" fontAlgn="auto" hangingPunct="1">
              <a:spcAft>
                <a:spcPts val="0"/>
              </a:spcAft>
              <a:buFont typeface="Arial" pitchFamily="34" charset="0"/>
              <a:buNone/>
              <a:defRPr/>
            </a:pPr>
            <a:r>
              <a:rPr lang="it-IT" dirty="0" smtClean="0"/>
              <a:t>DISABILITA’: termine “ombrello” per menomazioni, limitazioni dell’attività e restrizioni della (alla) partecipazione.</a:t>
            </a:r>
          </a:p>
          <a:p>
            <a:pPr eaLnBrk="1" fontAlgn="auto" hangingPunct="1">
              <a:spcAft>
                <a:spcPts val="0"/>
              </a:spcAft>
              <a:buFont typeface="Arial" pitchFamily="34" charset="0"/>
              <a:buNone/>
              <a:defRPr/>
            </a:pPr>
            <a:r>
              <a:rPr lang="it-IT" dirty="0" smtClean="0"/>
              <a:t>MENOMAZIONE: perdita o anormalità nella struttura del corpo o nella funzione fisiologica (comprese le funzioni mentali)</a:t>
            </a:r>
          </a:p>
          <a:p>
            <a:pPr eaLnBrk="1" fontAlgn="auto" hangingPunct="1">
              <a:spcAft>
                <a:spcPts val="0"/>
              </a:spcAft>
              <a:buFont typeface="Arial" pitchFamily="34" charset="0"/>
              <a:buNone/>
              <a:defRPr/>
            </a:pPr>
            <a:r>
              <a:rPr lang="it-IT" dirty="0" smtClean="0"/>
              <a:t>BENESSERE: tutto l’universo di “domini” della vita umana</a:t>
            </a:r>
          </a:p>
          <a:p>
            <a:pPr eaLnBrk="1" fontAlgn="auto" hangingPunct="1">
              <a:spcAft>
                <a:spcPts val="0"/>
              </a:spcAft>
              <a:buFont typeface="Arial" pitchFamily="34" charset="0"/>
              <a:buNone/>
              <a:defRPr/>
            </a:pPr>
            <a:r>
              <a:rPr lang="it-IT" dirty="0" smtClean="0"/>
              <a:t>FUNZIONAMENTO: termine “ombrello” per indicare gli aspetti positivi dell’interazione tra l’individuo e i fattori contestuali dell’individuo medesimo.</a:t>
            </a:r>
          </a:p>
          <a:p>
            <a:pPr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AutoShape 2" descr="http://images.slideplayer.it/1/570982/slides/slide_4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95234" name="AutoShape 4" descr="http://images.slideplayer.it/1/570982/slides/slide_4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95235" name="Picture 6" descr="http://images.slideplayer.it/1/570982/slides/slide_44.jpg"/>
          <p:cNvPicPr>
            <a:picLocks noChangeAspect="1" noChangeArrowheads="1"/>
          </p:cNvPicPr>
          <p:nvPr/>
        </p:nvPicPr>
        <p:blipFill>
          <a:blip r:embed="rId2" cstate="print"/>
          <a:srcRect/>
          <a:stretch>
            <a:fillRect/>
          </a:stretch>
        </p:blipFill>
        <p:spPr bwMode="auto">
          <a:xfrm>
            <a:off x="827088" y="765175"/>
            <a:ext cx="7416800" cy="556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DALL’INTEGRAZIONE ALL’INCLUSIONE</a:t>
            </a:r>
            <a:endParaRPr lang="it-IT" dirty="0"/>
          </a:p>
        </p:txBody>
      </p:sp>
      <p:sp>
        <p:nvSpPr>
          <p:cNvPr id="96258" name="Segnaposto testo 2"/>
          <p:cNvSpPr>
            <a:spLocks noGrp="1"/>
          </p:cNvSpPr>
          <p:nvPr>
            <p:ph type="body" idx="1"/>
          </p:nvPr>
        </p:nvSpPr>
        <p:spPr>
          <a:xfrm>
            <a:off x="395288" y="1125538"/>
            <a:ext cx="4102100" cy="647700"/>
          </a:xfrm>
        </p:spPr>
        <p:txBody>
          <a:bodyPr/>
          <a:lstStyle/>
          <a:p>
            <a:pPr eaLnBrk="1" hangingPunct="1"/>
            <a:r>
              <a:rPr lang="it-IT" smtClean="0"/>
              <a:t>              INTEGRAZIONE               </a:t>
            </a:r>
          </a:p>
        </p:txBody>
      </p:sp>
      <p:sp>
        <p:nvSpPr>
          <p:cNvPr id="4" name="Segnaposto contenuto 3"/>
          <p:cNvSpPr>
            <a:spLocks noGrp="1"/>
          </p:cNvSpPr>
          <p:nvPr>
            <p:ph sz="half" idx="2"/>
          </p:nvPr>
        </p:nvSpPr>
        <p:spPr>
          <a:xfrm>
            <a:off x="179388" y="2708275"/>
            <a:ext cx="4318000" cy="3417888"/>
          </a:xfrm>
        </p:spPr>
        <p:txBody>
          <a:bodyPr rtlCol="0">
            <a:normAutofit fontScale="92500"/>
          </a:bodyPr>
          <a:lstStyle/>
          <a:p>
            <a:pPr eaLnBrk="1" fontAlgn="auto" hangingPunct="1">
              <a:spcAft>
                <a:spcPts val="0"/>
              </a:spcAft>
              <a:buFont typeface="Arial" pitchFamily="34" charset="0"/>
              <a:buChar char="•"/>
              <a:defRPr/>
            </a:pPr>
            <a:r>
              <a:rPr lang="it-IT" dirty="0" smtClean="0"/>
              <a:t>SI RIFERISCE ALL’AMBITO EDUCATIVO IN SENSO STRETTO</a:t>
            </a:r>
          </a:p>
          <a:p>
            <a:pPr eaLnBrk="1" fontAlgn="auto" hangingPunct="1">
              <a:spcAft>
                <a:spcPts val="0"/>
              </a:spcAft>
              <a:buFont typeface="Arial" pitchFamily="34" charset="0"/>
              <a:buChar char="•"/>
              <a:defRPr/>
            </a:pPr>
            <a:r>
              <a:rPr lang="it-IT" dirty="0" smtClean="0"/>
              <a:t>CONSIDERA IL SINGOLO ALUNNO</a:t>
            </a:r>
          </a:p>
          <a:p>
            <a:pPr eaLnBrk="1" fontAlgn="auto" hangingPunct="1">
              <a:spcAft>
                <a:spcPts val="0"/>
              </a:spcAft>
              <a:buFont typeface="Arial" pitchFamily="34" charset="0"/>
              <a:buChar char="•"/>
              <a:defRPr/>
            </a:pPr>
            <a:r>
              <a:rPr lang="it-IT" dirty="0" smtClean="0"/>
              <a:t>INTERVIENE PRIMA SUL SOGGETTO, POI SUL CONTESTO</a:t>
            </a:r>
          </a:p>
          <a:p>
            <a:pPr eaLnBrk="1" fontAlgn="auto" hangingPunct="1">
              <a:spcAft>
                <a:spcPts val="0"/>
              </a:spcAft>
              <a:buFont typeface="Arial" pitchFamily="34" charset="0"/>
              <a:buChar char="•"/>
              <a:defRPr/>
            </a:pPr>
            <a:r>
              <a:rPr lang="it-IT" dirty="0" smtClean="0"/>
              <a:t>INCREMENTA UNA “RISPOSTA SPECIALE”</a:t>
            </a:r>
            <a:endParaRPr lang="it-IT" dirty="0"/>
          </a:p>
        </p:txBody>
      </p:sp>
      <p:sp>
        <p:nvSpPr>
          <p:cNvPr id="5" name="Segnaposto testo 4"/>
          <p:cNvSpPr>
            <a:spLocks noGrp="1"/>
          </p:cNvSpPr>
          <p:nvPr>
            <p:ph type="body" sz="quarter" idx="3"/>
          </p:nvPr>
        </p:nvSpPr>
        <p:spPr>
          <a:xfrm>
            <a:off x="5795963" y="1268413"/>
            <a:ext cx="2890837" cy="431800"/>
          </a:xfrm>
        </p:spPr>
        <p:txBody>
          <a:bodyPr rtlCol="0">
            <a:normAutofit lnSpcReduction="10000"/>
          </a:bodyPr>
          <a:lstStyle/>
          <a:p>
            <a:pPr eaLnBrk="1" fontAlgn="auto" hangingPunct="1">
              <a:spcAft>
                <a:spcPts val="0"/>
              </a:spcAft>
              <a:buFont typeface="Arial" pitchFamily="34" charset="0"/>
              <a:buNone/>
              <a:defRPr/>
            </a:pPr>
            <a:r>
              <a:rPr lang="it-IT" dirty="0" smtClean="0"/>
              <a:t>       INCLUSIONE</a:t>
            </a:r>
            <a:endParaRPr lang="it-IT" dirty="0"/>
          </a:p>
        </p:txBody>
      </p:sp>
      <p:sp>
        <p:nvSpPr>
          <p:cNvPr id="6" name="Segnaposto contenuto 5"/>
          <p:cNvSpPr>
            <a:spLocks noGrp="1"/>
          </p:cNvSpPr>
          <p:nvPr>
            <p:ph sz="quarter" idx="4"/>
          </p:nvPr>
        </p:nvSpPr>
        <p:spPr>
          <a:xfrm>
            <a:off x="5003800" y="2492375"/>
            <a:ext cx="3683000" cy="3633788"/>
          </a:xfrm>
        </p:spPr>
        <p:txBody>
          <a:bodyPr rtlCol="0">
            <a:normAutofit fontScale="92500" lnSpcReduction="10000"/>
          </a:bodyPr>
          <a:lstStyle/>
          <a:p>
            <a:pPr eaLnBrk="1" fontAlgn="auto" hangingPunct="1">
              <a:spcAft>
                <a:spcPts val="0"/>
              </a:spcAft>
              <a:buFont typeface="Arial" pitchFamily="34" charset="0"/>
              <a:buChar char="•"/>
              <a:defRPr/>
            </a:pPr>
            <a:r>
              <a:rPr lang="it-IT" dirty="0" smtClean="0"/>
              <a:t>SI RIFERISCE ALLA GLOBALITA’ DELLE  SFERE EDUCATIVA, SOCIALE E POLITICA</a:t>
            </a:r>
          </a:p>
          <a:p>
            <a:pPr eaLnBrk="1" fontAlgn="auto" hangingPunct="1">
              <a:spcAft>
                <a:spcPts val="0"/>
              </a:spcAft>
              <a:buFont typeface="Arial" pitchFamily="34" charset="0"/>
              <a:buChar char="•"/>
              <a:defRPr/>
            </a:pPr>
            <a:r>
              <a:rPr lang="it-IT" dirty="0" smtClean="0"/>
              <a:t>CONSIDERA TUTTI GLI ALUNNI</a:t>
            </a:r>
          </a:p>
          <a:p>
            <a:pPr eaLnBrk="1" fontAlgn="auto" hangingPunct="1">
              <a:spcAft>
                <a:spcPts val="0"/>
              </a:spcAft>
              <a:buFont typeface="Arial" pitchFamily="34" charset="0"/>
              <a:buChar char="•"/>
              <a:defRPr/>
            </a:pPr>
            <a:r>
              <a:rPr lang="it-IT" dirty="0" smtClean="0"/>
              <a:t>INTERVIENE PRIMA SUL CONTESTO, POI SUL SOGGETTO</a:t>
            </a:r>
          </a:p>
          <a:p>
            <a:pPr eaLnBrk="1" fontAlgn="auto" hangingPunct="1">
              <a:spcAft>
                <a:spcPts val="0"/>
              </a:spcAft>
              <a:buFont typeface="Arial" pitchFamily="34" charset="0"/>
              <a:buChar char="•"/>
              <a:defRPr/>
            </a:pPr>
            <a:r>
              <a:rPr lang="it-IT" dirty="0" smtClean="0"/>
              <a:t>TRASFORMA LA RISPOSTA SPECIALE IN NORMALITA’</a:t>
            </a:r>
            <a:endParaRPr lang="it-IT" dirty="0"/>
          </a:p>
        </p:txBody>
      </p:sp>
      <p:sp>
        <p:nvSpPr>
          <p:cNvPr id="96262" name="AutoShape 4" descr="http://www.comune.gonzaga.mn.it/upload/Gonzaga_ecm8/notizie/bambini_54_50767.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96263" name="Picture 6" descr="http://www.noinonni.it/wp-content/uploads/2012/04/girotondo.jpg"/>
          <p:cNvPicPr>
            <a:picLocks noChangeAspect="1" noChangeArrowheads="1"/>
          </p:cNvPicPr>
          <p:nvPr/>
        </p:nvPicPr>
        <p:blipFill>
          <a:blip r:embed="rId2" cstate="print"/>
          <a:srcRect/>
          <a:stretch>
            <a:fillRect/>
          </a:stretch>
        </p:blipFill>
        <p:spPr bwMode="auto">
          <a:xfrm>
            <a:off x="3563938" y="1412875"/>
            <a:ext cx="1871662" cy="116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olo 1"/>
          <p:cNvSpPr>
            <a:spLocks noGrp="1"/>
          </p:cNvSpPr>
          <p:nvPr>
            <p:ph type="title"/>
          </p:nvPr>
        </p:nvSpPr>
        <p:spPr>
          <a:xfrm>
            <a:off x="457200" y="260350"/>
            <a:ext cx="8229600" cy="431800"/>
          </a:xfrm>
        </p:spPr>
        <p:txBody>
          <a:bodyPr/>
          <a:lstStyle/>
          <a:p>
            <a:pPr eaLnBrk="1" hangingPunct="1"/>
            <a:r>
              <a:rPr lang="it-IT" sz="3600" smtClean="0"/>
              <a:t>ICF</a:t>
            </a:r>
            <a:br>
              <a:rPr lang="it-IT" sz="3600" smtClean="0"/>
            </a:br>
            <a:r>
              <a:rPr lang="it-IT" sz="3600" smtClean="0"/>
              <a:t>UN MODELLO INCLUSIVO</a:t>
            </a:r>
          </a:p>
        </p:txBody>
      </p:sp>
      <p:pic>
        <p:nvPicPr>
          <p:cNvPr id="97282" name="Picture 2" descr="http://images.slideplayer.it/8/2442315/slides/slide_19.jpg"/>
          <p:cNvPicPr>
            <a:picLocks noChangeAspect="1" noChangeArrowheads="1"/>
          </p:cNvPicPr>
          <p:nvPr/>
        </p:nvPicPr>
        <p:blipFill>
          <a:blip r:embed="rId2" cstate="print"/>
          <a:srcRect/>
          <a:stretch>
            <a:fillRect/>
          </a:stretch>
        </p:blipFill>
        <p:spPr bwMode="auto">
          <a:xfrm>
            <a:off x="971550" y="1052513"/>
            <a:ext cx="7524750" cy="5184775"/>
          </a:xfrm>
          <a:prstGeom prst="rect">
            <a:avLst/>
          </a:prstGeom>
          <a:noFill/>
          <a:ln w="76200">
            <a:solidFill>
              <a:srgbClr val="002060"/>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2" cstate="print"/>
          <a:srcRect/>
          <a:stretch>
            <a:fillRect/>
          </a:stretch>
        </p:blipFill>
        <p:spPr bwMode="auto">
          <a:xfrm>
            <a:off x="539750" y="692150"/>
            <a:ext cx="8086725" cy="5538788"/>
          </a:xfrm>
          <a:prstGeom prst="rect">
            <a:avLst/>
          </a:prstGeom>
          <a:noFill/>
          <a:ln w="76200">
            <a:solidFill>
              <a:srgbClr val="00B05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ASSEMBLEA GENERALE ONU N.3447</a:t>
            </a:r>
            <a:br>
              <a:rPr lang="it-IT" dirty="0" smtClean="0"/>
            </a:br>
            <a:r>
              <a:rPr lang="it-IT" dirty="0" smtClean="0"/>
              <a:t>(9 DICEMBRE 1975)</a:t>
            </a:r>
            <a:endParaRPr lang="it-IT" dirty="0"/>
          </a:p>
        </p:txBody>
      </p:sp>
      <p:sp>
        <p:nvSpPr>
          <p:cNvPr id="3" name="Segnaposto contenuto 2"/>
          <p:cNvSpPr>
            <a:spLocks noGrp="1"/>
          </p:cNvSpPr>
          <p:nvPr>
            <p:ph idx="1"/>
          </p:nvPr>
        </p:nvSpPr>
        <p:spPr>
          <a:xfrm>
            <a:off x="755650" y="3500438"/>
            <a:ext cx="7931150" cy="2808287"/>
          </a:xfrm>
        </p:spPr>
        <p:txBody>
          <a:bodyPr rtlCol="0">
            <a:normAutofit fontScale="62500" lnSpcReduction="20000"/>
          </a:bodyPr>
          <a:lstStyle/>
          <a:p>
            <a:pPr eaLnBrk="1" fontAlgn="auto" hangingPunct="1">
              <a:spcAft>
                <a:spcPts val="0"/>
              </a:spcAft>
              <a:buFont typeface="Arial" pitchFamily="34" charset="0"/>
              <a:buNone/>
              <a:defRPr/>
            </a:pPr>
            <a:r>
              <a:rPr lang="it-IT" dirty="0" smtClean="0"/>
              <a:t>     L’Assemblea Generale, consapevole dell’impegno che gli Stati Membri hanno assunto, di agire sia congiuntamente che separatamente per favorire il miglioramento dei livelli di vita, il pieno impiego e condizioni di progresso e di sviluppo dell’ordine economico e sociale (….) proclama che</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Char char="•"/>
              <a:defRPr/>
            </a:pPr>
            <a:r>
              <a:rPr lang="it-IT" dirty="0" smtClean="0"/>
              <a:t>Il termine portatore di handicap designa qualunque persona incapace di garantirsi per proprio conto, in tutto o in parte, la necessità di una vita normale, in ragione di </a:t>
            </a:r>
            <a:r>
              <a:rPr lang="it-IT" u="sng" dirty="0" smtClean="0"/>
              <a:t>una minorazione</a:t>
            </a:r>
            <a:r>
              <a:rPr lang="it-IT" dirty="0" smtClean="0"/>
              <a:t>, congenita o no, delle sue </a:t>
            </a:r>
            <a:r>
              <a:rPr lang="it-IT" u="sng" dirty="0" smtClean="0"/>
              <a:t>capacità fisiche e mentali</a:t>
            </a:r>
            <a:r>
              <a:rPr lang="it-IT" dirty="0" smtClean="0"/>
              <a:t>.</a:t>
            </a:r>
          </a:p>
        </p:txBody>
      </p:sp>
      <p:pic>
        <p:nvPicPr>
          <p:cNvPr id="46083" name="Picture 2" descr="http://www.lamanifpourtous.it/sitehome/wp-content/uploads/2013/10/ONU.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2138" y="1557338"/>
            <a:ext cx="2614612"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olo 1"/>
          <p:cNvSpPr>
            <a:spLocks noGrp="1"/>
          </p:cNvSpPr>
          <p:nvPr>
            <p:ph type="title"/>
          </p:nvPr>
        </p:nvSpPr>
        <p:spPr>
          <a:xfrm>
            <a:off x="457200" y="274638"/>
            <a:ext cx="8229600" cy="777875"/>
          </a:xfrm>
        </p:spPr>
        <p:txBody>
          <a:bodyPr/>
          <a:lstStyle/>
          <a:p>
            <a:pPr eaLnBrk="1" hangingPunct="1"/>
            <a:r>
              <a:rPr lang="it-IT" smtClean="0"/>
              <a:t>DVA</a:t>
            </a:r>
          </a:p>
        </p:txBody>
      </p:sp>
      <p:sp>
        <p:nvSpPr>
          <p:cNvPr id="99330" name="Rettangolo 2"/>
          <p:cNvSpPr>
            <a:spLocks noChangeArrowheads="1"/>
          </p:cNvSpPr>
          <p:nvPr/>
        </p:nvSpPr>
        <p:spPr bwMode="auto">
          <a:xfrm>
            <a:off x="0" y="1268413"/>
            <a:ext cx="8964613" cy="4247317"/>
          </a:xfrm>
          <a:prstGeom prst="rect">
            <a:avLst/>
          </a:prstGeom>
          <a:noFill/>
          <a:ln w="9525">
            <a:noFill/>
            <a:miter lim="800000"/>
            <a:headEnd/>
            <a:tailEnd/>
          </a:ln>
        </p:spPr>
        <p:txBody>
          <a:bodyPr>
            <a:spAutoFit/>
          </a:bodyPr>
          <a:lstStyle/>
          <a:p>
            <a:r>
              <a:rPr lang="it-IT" b="1" dirty="0">
                <a:latin typeface="Calibri" pitchFamily="34" charset="0"/>
              </a:rPr>
              <a:t>DISABILITA</a:t>
            </a:r>
            <a:r>
              <a:rPr lang="it-IT" b="1" dirty="0" smtClean="0">
                <a:latin typeface="Calibri" pitchFamily="34" charset="0"/>
              </a:rPr>
              <a:t>’</a:t>
            </a:r>
          </a:p>
          <a:p>
            <a:endParaRPr lang="it-IT" b="1" dirty="0">
              <a:latin typeface="Calibri" pitchFamily="34" charset="0"/>
            </a:endParaRPr>
          </a:p>
          <a:p>
            <a:r>
              <a:rPr lang="it-IT" b="1" dirty="0">
                <a:latin typeface="Calibri" pitchFamily="34" charset="0"/>
              </a:rPr>
              <a:t>«STRUMENTI»</a:t>
            </a:r>
          </a:p>
          <a:p>
            <a:r>
              <a:rPr lang="it-IT" dirty="0">
                <a:latin typeface="Calibri" pitchFamily="34" charset="0"/>
              </a:rPr>
              <a:t>• Eventuale riduzione di discipline (art. 16 comma 1 L. n°104/92)</a:t>
            </a:r>
          </a:p>
          <a:p>
            <a:r>
              <a:rPr lang="it-IT" dirty="0">
                <a:latin typeface="Calibri" pitchFamily="34" charset="0"/>
              </a:rPr>
              <a:t>• Prove equipollenti</a:t>
            </a:r>
          </a:p>
          <a:p>
            <a:r>
              <a:rPr lang="it-IT" dirty="0">
                <a:latin typeface="Calibri" pitchFamily="34" charset="0"/>
              </a:rPr>
              <a:t>• Tempi più lunghi (art. 16 comma 3 L. n°104/92)</a:t>
            </a:r>
          </a:p>
          <a:p>
            <a:r>
              <a:rPr lang="it-IT" dirty="0">
                <a:latin typeface="Calibri" pitchFamily="34" charset="0"/>
              </a:rPr>
              <a:t>• Insegnante per il sostegno e/o assistenti educativi</a:t>
            </a:r>
          </a:p>
          <a:p>
            <a:r>
              <a:rPr lang="it-IT" dirty="0">
                <a:latin typeface="Calibri" pitchFamily="34" charset="0"/>
              </a:rPr>
              <a:t>per l’autonomia e la comunicazione</a:t>
            </a:r>
            <a:r>
              <a:rPr lang="it-IT" dirty="0" smtClean="0">
                <a:latin typeface="Calibri" pitchFamily="34" charset="0"/>
              </a:rPr>
              <a:t>.</a:t>
            </a:r>
          </a:p>
          <a:p>
            <a:endParaRPr lang="it-IT" dirty="0">
              <a:latin typeface="Calibri" pitchFamily="34" charset="0"/>
            </a:endParaRPr>
          </a:p>
          <a:p>
            <a:r>
              <a:rPr lang="it-IT" b="1" dirty="0" smtClean="0">
                <a:latin typeface="Calibri" pitchFamily="34" charset="0"/>
              </a:rPr>
              <a:t>Valutazione</a:t>
            </a:r>
            <a:endParaRPr lang="it-IT" dirty="0">
              <a:latin typeface="Calibri" pitchFamily="34" charset="0"/>
            </a:endParaRPr>
          </a:p>
          <a:p>
            <a:pPr marL="342900" indent="-342900">
              <a:buAutoNum type="arabicPeriod"/>
            </a:pPr>
            <a:r>
              <a:rPr lang="it-IT" dirty="0" smtClean="0">
                <a:latin typeface="Calibri" pitchFamily="34" charset="0"/>
              </a:rPr>
              <a:t>Diploma                  </a:t>
            </a:r>
            <a:r>
              <a:rPr lang="it-IT" dirty="0">
                <a:latin typeface="Calibri" pitchFamily="34" charset="0"/>
              </a:rPr>
              <a:t>obiettivi minimi della classe </a:t>
            </a:r>
            <a:r>
              <a:rPr lang="it-IT" dirty="0" smtClean="0">
                <a:latin typeface="Calibri" pitchFamily="34" charset="0"/>
              </a:rPr>
              <a:t>(esame </a:t>
            </a:r>
            <a:r>
              <a:rPr lang="it-IT" dirty="0">
                <a:latin typeface="Calibri" pitchFamily="34" charset="0"/>
              </a:rPr>
              <a:t>di Stato con prove equipollenti </a:t>
            </a:r>
            <a:r>
              <a:rPr lang="it-IT" dirty="0" smtClean="0">
                <a:latin typeface="Calibri" pitchFamily="34" charset="0"/>
              </a:rPr>
              <a:t>e</a:t>
            </a:r>
            <a:endParaRPr lang="it-IT" dirty="0">
              <a:latin typeface="Calibri" pitchFamily="34" charset="0"/>
            </a:endParaRPr>
          </a:p>
          <a:p>
            <a:r>
              <a:rPr lang="it-IT" dirty="0">
                <a:latin typeface="Calibri" pitchFamily="34" charset="0"/>
              </a:rPr>
              <a:t>                                       tempi più lunghi)</a:t>
            </a:r>
          </a:p>
          <a:p>
            <a:endParaRPr lang="it-IT" dirty="0">
              <a:latin typeface="Calibri" pitchFamily="34" charset="0"/>
            </a:endParaRPr>
          </a:p>
          <a:p>
            <a:r>
              <a:rPr lang="it-IT" dirty="0" smtClean="0">
                <a:latin typeface="Calibri" pitchFamily="34" charset="0"/>
              </a:rPr>
              <a:t>2.  Attestato                 obiettivi </a:t>
            </a:r>
            <a:r>
              <a:rPr lang="it-IT" dirty="0">
                <a:latin typeface="Calibri" pitchFamily="34" charset="0"/>
              </a:rPr>
              <a:t>non riconducibili alla programmazione di classe</a:t>
            </a:r>
          </a:p>
          <a:p>
            <a:r>
              <a:rPr lang="it-IT" dirty="0">
                <a:latin typeface="Calibri" pitchFamily="34" charset="0"/>
              </a:rPr>
              <a:t>                                      </a:t>
            </a:r>
            <a:r>
              <a:rPr lang="it-IT" dirty="0" smtClean="0">
                <a:latin typeface="Calibri" pitchFamily="34" charset="0"/>
              </a:rPr>
              <a:t> (rilasciato </a:t>
            </a:r>
            <a:r>
              <a:rPr lang="it-IT" dirty="0">
                <a:latin typeface="Calibri" pitchFamily="34" charset="0"/>
              </a:rPr>
              <a:t>dalla Commissione d’esame e non dalla </a:t>
            </a:r>
            <a:r>
              <a:rPr lang="it-IT" dirty="0" smtClean="0">
                <a:latin typeface="Calibri" pitchFamily="34" charset="0"/>
              </a:rPr>
              <a:t>scuola).</a:t>
            </a:r>
            <a:endParaRPr lang="it-IT" dirty="0">
              <a:latin typeface="Calibri" pitchFamily="34" charset="0"/>
            </a:endParaRPr>
          </a:p>
        </p:txBody>
      </p:sp>
      <p:cxnSp>
        <p:nvCxnSpPr>
          <p:cNvPr id="13" name="Connettore 2 12"/>
          <p:cNvCxnSpPr/>
          <p:nvPr/>
        </p:nvCxnSpPr>
        <p:spPr>
          <a:xfrm>
            <a:off x="1330871" y="4221088"/>
            <a:ext cx="5048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onnettore 2 14"/>
          <p:cNvCxnSpPr/>
          <p:nvPr/>
        </p:nvCxnSpPr>
        <p:spPr>
          <a:xfrm>
            <a:off x="1331441" y="5085184"/>
            <a:ext cx="5762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olo 1"/>
          <p:cNvSpPr>
            <a:spLocks noGrp="1"/>
          </p:cNvSpPr>
          <p:nvPr>
            <p:ph type="title"/>
          </p:nvPr>
        </p:nvSpPr>
        <p:spPr/>
        <p:txBody>
          <a:bodyPr/>
          <a:lstStyle/>
          <a:p>
            <a:pPr eaLnBrk="1" hangingPunct="1"/>
            <a:r>
              <a:rPr lang="it-IT" smtClean="0"/>
              <a:t>DSA</a:t>
            </a:r>
          </a:p>
        </p:txBody>
      </p:sp>
      <p:sp>
        <p:nvSpPr>
          <p:cNvPr id="101378" name="Rettangolo 2"/>
          <p:cNvSpPr>
            <a:spLocks noChangeArrowheads="1"/>
          </p:cNvSpPr>
          <p:nvPr/>
        </p:nvSpPr>
        <p:spPr bwMode="auto">
          <a:xfrm>
            <a:off x="755650" y="1773238"/>
            <a:ext cx="7848600" cy="4760912"/>
          </a:xfrm>
          <a:prstGeom prst="rect">
            <a:avLst/>
          </a:prstGeom>
          <a:noFill/>
          <a:ln w="9525">
            <a:noFill/>
            <a:miter lim="800000"/>
            <a:headEnd/>
            <a:tailEnd/>
          </a:ln>
        </p:spPr>
        <p:txBody>
          <a:bodyPr>
            <a:spAutoFit/>
          </a:bodyPr>
          <a:lstStyle/>
          <a:p>
            <a:pPr algn="just"/>
            <a:r>
              <a:rPr lang="it-IT" b="1">
                <a:latin typeface="Calibri" pitchFamily="34" charset="0"/>
              </a:rPr>
              <a:t>INDIVIDUAZIONE</a:t>
            </a:r>
            <a:r>
              <a:rPr lang="it-IT">
                <a:latin typeface="Calibri" pitchFamily="34" charset="0"/>
              </a:rPr>
              <a:t>   </a:t>
            </a:r>
          </a:p>
          <a:p>
            <a:pPr algn="just"/>
            <a:r>
              <a:rPr lang="it-IT">
                <a:latin typeface="Calibri" pitchFamily="34" charset="0"/>
              </a:rPr>
              <a:t>Certificazione con Diagnosi specialistica (ICD-10: F 81.0, F 81.1, F 81.2, F 81.3) di equipe</a:t>
            </a:r>
          </a:p>
          <a:p>
            <a:pPr algn="just"/>
            <a:r>
              <a:rPr lang="it-IT">
                <a:latin typeface="Calibri" pitchFamily="34" charset="0"/>
              </a:rPr>
              <a:t>(Neuropsichiatra Infantile, Psicologo e Logopedista) –</a:t>
            </a:r>
          </a:p>
          <a:p>
            <a:pPr algn="just"/>
            <a:r>
              <a:rPr lang="it-IT">
                <a:latin typeface="Calibri" pitchFamily="34" charset="0"/>
              </a:rPr>
              <a:t> 2012 – Accordo Stato / Regioni-Indicazioni-Diagnosi-Certificazione-DSA</a:t>
            </a:r>
          </a:p>
          <a:p>
            <a:pPr algn="just"/>
            <a:endParaRPr lang="it-IT" b="1">
              <a:latin typeface="Calibri" pitchFamily="34" charset="0"/>
            </a:endParaRPr>
          </a:p>
          <a:p>
            <a:pPr algn="just"/>
            <a:r>
              <a:rPr lang="it-IT" b="1">
                <a:latin typeface="Calibri" pitchFamily="34" charset="0"/>
              </a:rPr>
              <a:t>STRUMENTI e VALUTAZIONE</a:t>
            </a:r>
          </a:p>
          <a:p>
            <a:pPr algn="just"/>
            <a:r>
              <a:rPr lang="it-IT">
                <a:latin typeface="Calibri" pitchFamily="34" charset="0"/>
              </a:rPr>
              <a:t>Piano Didattico Personalizzato</a:t>
            </a:r>
          </a:p>
          <a:p>
            <a:pPr algn="just"/>
            <a:r>
              <a:rPr lang="it-IT">
                <a:latin typeface="Calibri" pitchFamily="34" charset="0"/>
              </a:rPr>
              <a:t>• Strumenti compensativi e/o misure dispensative e tempi più lunghi</a:t>
            </a:r>
          </a:p>
          <a:p>
            <a:pPr algn="just"/>
            <a:r>
              <a:rPr lang="it-IT">
                <a:latin typeface="Calibri" pitchFamily="34" charset="0"/>
              </a:rPr>
              <a:t>• Dispensa scritto lingue straniere compensata da prova orale:</a:t>
            </a:r>
          </a:p>
          <a:p>
            <a:pPr marL="742950" lvl="1" indent="-285750" algn="just">
              <a:buFont typeface="Arial" charset="0"/>
              <a:buChar char="•"/>
            </a:pPr>
            <a:r>
              <a:rPr lang="it-IT">
                <a:latin typeface="Calibri" pitchFamily="34" charset="0"/>
              </a:rPr>
              <a:t>Diploma (Linee Guida - D.M. 12/07/2011, art. 6 comma 5).</a:t>
            </a:r>
          </a:p>
          <a:p>
            <a:pPr algn="just"/>
            <a:r>
              <a:rPr lang="it-IT">
                <a:latin typeface="Calibri" pitchFamily="34" charset="0"/>
              </a:rPr>
              <a:t>• EVENTUALE esonero totale lingue straniere:</a:t>
            </a:r>
          </a:p>
          <a:p>
            <a:pPr marL="742950" lvl="1" indent="-285750" algn="just">
              <a:buFont typeface="Arial" charset="0"/>
              <a:buChar char="•"/>
            </a:pPr>
            <a:r>
              <a:rPr lang="it-IT">
                <a:latin typeface="Calibri" pitchFamily="34" charset="0"/>
              </a:rPr>
              <a:t>Attestato con i crediti formativi (D.M. 12/07/2011 art. 6 comma 6)</a:t>
            </a:r>
          </a:p>
          <a:p>
            <a:pPr marL="742950" lvl="1" indent="-285750" algn="just">
              <a:buFont typeface="Arial" charset="0"/>
              <a:buChar char="•"/>
            </a:pPr>
            <a:r>
              <a:rPr lang="it-IT">
                <a:latin typeface="Calibri" pitchFamily="34" charset="0"/>
              </a:rPr>
              <a:t>Non si consegue il diploma</a:t>
            </a:r>
          </a:p>
          <a:p>
            <a:pPr algn="just"/>
            <a:endParaRPr lang="it-IT">
              <a:latin typeface="Calibri" pitchFamily="34" charset="0"/>
            </a:endParaRPr>
          </a:p>
          <a:p>
            <a:pPr algn="just"/>
            <a:endParaRPr lang="it-IT">
              <a:latin typeface="Calibri" pitchFamily="34" charset="0"/>
            </a:endParaRPr>
          </a:p>
          <a:p>
            <a:pPr algn="just"/>
            <a:r>
              <a:rPr lang="it-IT">
                <a:latin typeface="Calibri" pitchFamily="34" charset="0"/>
              </a:rPr>
              <a:t>Predisposizione di un PDP (PIANO DIDATTICO PERSONALIZZATO)</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olo 10"/>
          <p:cNvSpPr>
            <a:spLocks noGrp="1"/>
          </p:cNvSpPr>
          <p:nvPr>
            <p:ph type="title"/>
          </p:nvPr>
        </p:nvSpPr>
        <p:spPr/>
        <p:txBody>
          <a:bodyPr/>
          <a:lstStyle/>
          <a:p>
            <a:pPr eaLnBrk="1" hangingPunct="1"/>
            <a:r>
              <a:rPr lang="it-IT" smtClean="0"/>
              <a:t>Terza categoria / BES</a:t>
            </a:r>
          </a:p>
        </p:txBody>
      </p:sp>
      <p:sp>
        <p:nvSpPr>
          <p:cNvPr id="12" name="Segnaposto contenuto 11"/>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None/>
              <a:defRPr/>
            </a:pPr>
            <a:r>
              <a:rPr lang="it-IT" dirty="0" smtClean="0"/>
              <a:t>      </a:t>
            </a:r>
            <a:r>
              <a:rPr lang="it-IT" sz="4200" b="1" dirty="0" smtClean="0"/>
              <a:t>DIFFICOLTÀ</a:t>
            </a:r>
          </a:p>
          <a:p>
            <a:pPr eaLnBrk="1" fontAlgn="auto" hangingPunct="1">
              <a:spcAft>
                <a:spcPts val="0"/>
              </a:spcAft>
              <a:buFont typeface="Arial" pitchFamily="34" charset="0"/>
              <a:buNone/>
              <a:defRPr/>
            </a:pPr>
            <a:r>
              <a:rPr lang="it-IT" sz="3100" b="1" dirty="0" smtClean="0"/>
              <a:t>     SVANTAGGIO</a:t>
            </a:r>
          </a:p>
          <a:p>
            <a:pPr eaLnBrk="1" fontAlgn="auto" hangingPunct="1">
              <a:spcAft>
                <a:spcPts val="0"/>
              </a:spcAft>
              <a:buFont typeface="Arial" pitchFamily="34" charset="0"/>
              <a:buNone/>
              <a:defRPr/>
            </a:pPr>
            <a:r>
              <a:rPr lang="it-IT" sz="3100" b="1" dirty="0" smtClean="0"/>
              <a:t>    socio-economico</a:t>
            </a:r>
          </a:p>
          <a:p>
            <a:pPr eaLnBrk="1" fontAlgn="auto" hangingPunct="1">
              <a:spcAft>
                <a:spcPts val="0"/>
              </a:spcAft>
              <a:buFont typeface="Arial" pitchFamily="34" charset="0"/>
              <a:buNone/>
              <a:defRPr/>
            </a:pPr>
            <a:endParaRPr lang="it-IT" sz="3100" b="1" dirty="0" smtClean="0"/>
          </a:p>
          <a:p>
            <a:pPr eaLnBrk="1" fontAlgn="auto" hangingPunct="1">
              <a:spcAft>
                <a:spcPts val="0"/>
              </a:spcAft>
              <a:buFont typeface="Arial" pitchFamily="34" charset="0"/>
              <a:buChar char="•"/>
              <a:defRPr/>
            </a:pPr>
            <a:r>
              <a:rPr lang="it-IT" sz="3100" dirty="0" smtClean="0"/>
              <a:t>Alunni seguiti dal</a:t>
            </a:r>
          </a:p>
          <a:p>
            <a:pPr eaLnBrk="1" fontAlgn="auto" hangingPunct="1">
              <a:spcAft>
                <a:spcPts val="0"/>
              </a:spcAft>
              <a:buFont typeface="Arial" pitchFamily="34" charset="0"/>
              <a:buNone/>
              <a:defRPr/>
            </a:pPr>
            <a:r>
              <a:rPr lang="it-IT" sz="3100" dirty="0" smtClean="0"/>
              <a:t>     servizio famiglia-minori</a:t>
            </a:r>
          </a:p>
          <a:p>
            <a:pPr eaLnBrk="1" fontAlgn="auto" hangingPunct="1">
              <a:spcAft>
                <a:spcPts val="0"/>
              </a:spcAft>
              <a:buFont typeface="Arial" pitchFamily="34" charset="0"/>
              <a:buChar char="•"/>
              <a:defRPr/>
            </a:pPr>
            <a:r>
              <a:rPr lang="it-IT" sz="3100" dirty="0" smtClean="0"/>
              <a:t>Situazioni segnalate</a:t>
            </a:r>
          </a:p>
          <a:p>
            <a:pPr eaLnBrk="1" fontAlgn="auto" hangingPunct="1">
              <a:spcAft>
                <a:spcPts val="0"/>
              </a:spcAft>
              <a:buFont typeface="Arial" pitchFamily="34" charset="0"/>
              <a:buChar char="•"/>
              <a:defRPr/>
            </a:pPr>
            <a:r>
              <a:rPr lang="it-IT" sz="3100" dirty="0" smtClean="0"/>
              <a:t>dalla famiglia</a:t>
            </a:r>
          </a:p>
          <a:p>
            <a:pPr eaLnBrk="1" fontAlgn="auto" hangingPunct="1">
              <a:spcAft>
                <a:spcPts val="0"/>
              </a:spcAft>
              <a:buFont typeface="Arial" pitchFamily="34" charset="0"/>
              <a:buChar char="•"/>
              <a:defRPr/>
            </a:pPr>
            <a:r>
              <a:rPr lang="it-IT" sz="3100" dirty="0" smtClean="0"/>
              <a:t> Rilevazioni del Team</a:t>
            </a:r>
          </a:p>
          <a:p>
            <a:pPr eaLnBrk="1" fontAlgn="auto" hangingPunct="1">
              <a:spcAft>
                <a:spcPts val="0"/>
              </a:spcAft>
              <a:buFont typeface="Arial" pitchFamily="34" charset="0"/>
              <a:buNone/>
              <a:defRPr/>
            </a:pPr>
            <a:r>
              <a:rPr lang="it-IT" sz="3100" dirty="0" smtClean="0"/>
              <a:t>     docenti attraverso</a:t>
            </a:r>
          </a:p>
          <a:p>
            <a:pPr eaLnBrk="1" fontAlgn="auto" hangingPunct="1">
              <a:spcAft>
                <a:spcPts val="0"/>
              </a:spcAft>
              <a:buFont typeface="Arial" pitchFamily="34" charset="0"/>
              <a:buNone/>
              <a:defRPr/>
            </a:pPr>
            <a:r>
              <a:rPr lang="it-IT" sz="3100" dirty="0" smtClean="0"/>
              <a:t>     osservazione dirette</a:t>
            </a:r>
            <a:endParaRPr lang="it-IT" sz="3100" dirty="0"/>
          </a:p>
        </p:txBody>
      </p:sp>
      <p:sp>
        <p:nvSpPr>
          <p:cNvPr id="13" name="Segnaposto contenuto 12"/>
          <p:cNvSpPr>
            <a:spLocks noGrp="1"/>
          </p:cNvSpPr>
          <p:nvPr>
            <p:ph sz="half" idx="2"/>
          </p:nvPr>
        </p:nvSpPr>
        <p:spPr/>
        <p:txBody>
          <a:bodyPr rtlCol="0">
            <a:normAutofit fontScale="77500" lnSpcReduction="20000"/>
          </a:bodyPr>
          <a:lstStyle/>
          <a:p>
            <a:pPr eaLnBrk="1" fontAlgn="auto" hangingPunct="1">
              <a:spcAft>
                <a:spcPts val="0"/>
              </a:spcAft>
              <a:buFont typeface="Arial" pitchFamily="34" charset="0"/>
              <a:buNone/>
              <a:defRPr/>
            </a:pPr>
            <a:r>
              <a:rPr lang="it-IT" sz="3800" b="1" dirty="0" smtClean="0"/>
              <a:t>    Percorso INDIVIDUAZIONE</a:t>
            </a:r>
          </a:p>
          <a:p>
            <a:pPr eaLnBrk="1" fontAlgn="auto" hangingPunct="1">
              <a:spcAft>
                <a:spcPts val="0"/>
              </a:spcAft>
              <a:buFont typeface="Arial" pitchFamily="34" charset="0"/>
              <a:buNone/>
              <a:defRPr/>
            </a:pPr>
            <a:r>
              <a:rPr lang="it-IT" dirty="0" smtClean="0"/>
              <a:t>      1. Eventuale segnalazione</a:t>
            </a:r>
          </a:p>
          <a:p>
            <a:pPr eaLnBrk="1" fontAlgn="auto" hangingPunct="1">
              <a:spcAft>
                <a:spcPts val="0"/>
              </a:spcAft>
              <a:buFont typeface="Arial" pitchFamily="34" charset="0"/>
              <a:buNone/>
              <a:defRPr/>
            </a:pPr>
            <a:r>
              <a:rPr lang="it-IT" dirty="0" smtClean="0"/>
              <a:t>       Servizio Famiglia-Minori</a:t>
            </a:r>
          </a:p>
          <a:p>
            <a:pPr eaLnBrk="1" fontAlgn="auto" hangingPunct="1">
              <a:spcAft>
                <a:spcPts val="0"/>
              </a:spcAft>
              <a:buFont typeface="Arial" pitchFamily="34" charset="0"/>
              <a:buNone/>
              <a:defRPr/>
            </a:pPr>
            <a:r>
              <a:rPr lang="it-IT" dirty="0" smtClean="0"/>
              <a:t>       2. Considerazioni</a:t>
            </a:r>
          </a:p>
          <a:p>
            <a:pPr eaLnBrk="1" fontAlgn="auto" hangingPunct="1">
              <a:spcAft>
                <a:spcPts val="0"/>
              </a:spcAft>
              <a:buFont typeface="Arial" pitchFamily="34" charset="0"/>
              <a:buNone/>
              <a:defRPr/>
            </a:pPr>
            <a:r>
              <a:rPr lang="it-IT" dirty="0" smtClean="0"/>
              <a:t>      psicopedagogiche e didattiche</a:t>
            </a:r>
          </a:p>
          <a:p>
            <a:pPr eaLnBrk="1" fontAlgn="auto" hangingPunct="1">
              <a:spcAft>
                <a:spcPts val="0"/>
              </a:spcAft>
              <a:buFont typeface="Arial" pitchFamily="34" charset="0"/>
              <a:buNone/>
              <a:defRPr/>
            </a:pPr>
            <a:r>
              <a:rPr lang="it-IT" dirty="0" smtClean="0"/>
              <a:t>      del Team docenti</a:t>
            </a:r>
          </a:p>
          <a:p>
            <a:pPr eaLnBrk="1" fontAlgn="auto" hangingPunct="1">
              <a:spcAft>
                <a:spcPts val="0"/>
              </a:spcAft>
              <a:buFont typeface="Arial" pitchFamily="34" charset="0"/>
              <a:buNone/>
              <a:defRPr/>
            </a:pPr>
            <a:r>
              <a:rPr lang="it-IT" dirty="0" smtClean="0"/>
              <a:t>      3. Dichiarazione di Adesione</a:t>
            </a:r>
          </a:p>
          <a:p>
            <a:pPr eaLnBrk="1" fontAlgn="auto" hangingPunct="1">
              <a:spcAft>
                <a:spcPts val="0"/>
              </a:spcAft>
              <a:buFont typeface="Arial" pitchFamily="34" charset="0"/>
              <a:buNone/>
              <a:defRPr/>
            </a:pPr>
            <a:r>
              <a:rPr lang="it-IT" dirty="0" smtClean="0"/>
              <a:t>       Famiglia</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r>
              <a:rPr lang="it-IT" b="1" dirty="0" smtClean="0"/>
              <a:t>       4. Piano Personalizzato</a:t>
            </a:r>
            <a:endParaRPr lang="it-IT"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931150" cy="561975"/>
          </a:xfrm>
        </p:spPr>
        <p:txBody>
          <a:bodyPr rtlCol="0">
            <a:normAutofit fontScale="90000"/>
          </a:bodyPr>
          <a:lstStyle/>
          <a:p>
            <a:pPr eaLnBrk="1" fontAlgn="auto" hangingPunct="1">
              <a:spcAft>
                <a:spcPts val="0"/>
              </a:spcAft>
              <a:defRPr/>
            </a:pPr>
            <a:r>
              <a:rPr lang="it-IT" dirty="0" smtClean="0"/>
              <a:t>ALUNNI STRANIERI</a:t>
            </a:r>
            <a:endParaRPr lang="it-IT" dirty="0"/>
          </a:p>
        </p:txBody>
      </p:sp>
      <p:sp>
        <p:nvSpPr>
          <p:cNvPr id="5" name="Segnaposto contenuto 4"/>
          <p:cNvSpPr>
            <a:spLocks noGrp="1"/>
          </p:cNvSpPr>
          <p:nvPr>
            <p:ph idx="1"/>
          </p:nvPr>
        </p:nvSpPr>
        <p:spPr>
          <a:xfrm>
            <a:off x="827088" y="2708275"/>
            <a:ext cx="7859712" cy="3417888"/>
          </a:xfrm>
        </p:spPr>
        <p:txBody>
          <a:bodyPr rtlCol="0">
            <a:normAutofit fontScale="85000" lnSpcReduction="10000"/>
          </a:bodyPr>
          <a:lstStyle/>
          <a:p>
            <a:pPr eaLnBrk="1" fontAlgn="auto" hangingPunct="1">
              <a:spcAft>
                <a:spcPts val="0"/>
              </a:spcAft>
              <a:buFont typeface="Arial" pitchFamily="34" charset="0"/>
              <a:buChar char="•"/>
              <a:defRPr/>
            </a:pPr>
            <a:r>
              <a:rPr lang="it-IT" dirty="0" smtClean="0"/>
              <a:t>C.M. n.8/2013</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Char char="•"/>
              <a:defRPr/>
            </a:pPr>
            <a:r>
              <a:rPr lang="it-IT" dirty="0" smtClean="0"/>
              <a:t>NOTA MIUR BES-ALUNNI STRANIERI 22-11-2013</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Char char="•"/>
              <a:defRPr/>
            </a:pPr>
            <a:r>
              <a:rPr lang="it-IT" dirty="0" err="1" smtClean="0"/>
              <a:t>N.A.I.</a:t>
            </a:r>
            <a:r>
              <a:rPr lang="it-IT" dirty="0" smtClean="0"/>
              <a:t> BUONE PRASSI I DIECI PUNTI </a:t>
            </a:r>
          </a:p>
          <a:p>
            <a:pPr eaLnBrk="1" fontAlgn="auto" hangingPunct="1">
              <a:spcAft>
                <a:spcPts val="0"/>
              </a:spcAft>
              <a:buFont typeface="Arial" pitchFamily="34" charset="0"/>
              <a:buNone/>
              <a:defRPr/>
            </a:pPr>
            <a:r>
              <a:rPr lang="it-IT" i="1" dirty="0" smtClean="0"/>
              <a:t>   DIVERSO DA CHI?</a:t>
            </a:r>
            <a:r>
              <a:rPr lang="it-IT" dirty="0" smtClean="0"/>
              <a:t> </a:t>
            </a:r>
          </a:p>
          <a:p>
            <a:pPr eaLnBrk="1" fontAlgn="auto" hangingPunct="1">
              <a:spcAft>
                <a:spcPts val="0"/>
              </a:spcAft>
              <a:buFont typeface="Arial" pitchFamily="34" charset="0"/>
              <a:buNone/>
              <a:defRPr/>
            </a:pPr>
            <a:r>
              <a:rPr lang="it-IT" dirty="0" smtClean="0"/>
              <a:t>   Nota </a:t>
            </a:r>
            <a:r>
              <a:rPr lang="it-IT" dirty="0" err="1" smtClean="0"/>
              <a:t>Miur</a:t>
            </a:r>
            <a:r>
              <a:rPr lang="it-IT" dirty="0" smtClean="0"/>
              <a:t> n.5535 del 9/09/2015</a:t>
            </a:r>
          </a:p>
          <a:p>
            <a:pPr eaLnBrk="1" fontAlgn="auto" hangingPunct="1">
              <a:spcAft>
                <a:spcPts val="0"/>
              </a:spcAft>
              <a:buFont typeface="Arial" pitchFamily="34" charset="0"/>
              <a:buNone/>
              <a:defRPr/>
            </a:pPr>
            <a:endParaRPr lang="it-IT" dirty="0"/>
          </a:p>
        </p:txBody>
      </p:sp>
      <p:pic>
        <p:nvPicPr>
          <p:cNvPr id="103427" name="Picture 4" descr="http://web.sogiscuola.com/siti/icparolari/uploads/file/redactorImage/images_Mafa1657.jpg"/>
          <p:cNvPicPr>
            <a:picLocks noChangeAspect="1" noChangeArrowheads="1"/>
          </p:cNvPicPr>
          <p:nvPr/>
        </p:nvPicPr>
        <p:blipFill>
          <a:blip r:embed="rId2" cstate="print"/>
          <a:srcRect/>
          <a:stretch>
            <a:fillRect/>
          </a:stretch>
        </p:blipFill>
        <p:spPr bwMode="auto">
          <a:xfrm>
            <a:off x="2916238" y="981075"/>
            <a:ext cx="2752725"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ALUNNI CON CITTADINANZA NON ITALIANA</a:t>
            </a:r>
            <a:endParaRPr lang="it-IT" dirty="0"/>
          </a:p>
        </p:txBody>
      </p:sp>
      <p:sp>
        <p:nvSpPr>
          <p:cNvPr id="3" name="Segnaposto contenuto 2"/>
          <p:cNvSpPr>
            <a:spLocks noGrp="1"/>
          </p:cNvSpPr>
          <p:nvPr>
            <p:ph idx="1"/>
          </p:nvPr>
        </p:nvSpPr>
        <p:spPr>
          <a:xfrm>
            <a:off x="611188" y="2205038"/>
            <a:ext cx="8075612" cy="3921125"/>
          </a:xfrm>
        </p:spPr>
        <p:txBody>
          <a:bodyPr rtlCol="0">
            <a:normAutofit fontScale="92500" lnSpcReduction="10000"/>
          </a:bodyPr>
          <a:lstStyle/>
          <a:p>
            <a:pPr eaLnBrk="1" fontAlgn="auto" hangingPunct="1">
              <a:spcAft>
                <a:spcPts val="0"/>
              </a:spcAft>
              <a:buFont typeface="Arial" pitchFamily="34" charset="0"/>
              <a:buChar char="•"/>
              <a:defRPr/>
            </a:pPr>
            <a:r>
              <a:rPr lang="it-IT" dirty="0" smtClean="0"/>
              <a:t>Necessitano di interventi didattici relativi all’apprendimento della lingua italiana e solo in via eccezionale della formalizzazione di un Piano Personalizzato.</a:t>
            </a:r>
          </a:p>
          <a:p>
            <a:pPr eaLnBrk="1" fontAlgn="auto" hangingPunct="1">
              <a:spcAft>
                <a:spcPts val="0"/>
              </a:spcAft>
              <a:buFont typeface="Arial" pitchFamily="34" charset="0"/>
              <a:buChar char="•"/>
              <a:defRPr/>
            </a:pPr>
            <a:r>
              <a:rPr lang="it-IT" dirty="0" smtClean="0"/>
              <a:t>Interventi di natura transitoria.</a:t>
            </a:r>
          </a:p>
          <a:p>
            <a:pPr eaLnBrk="1" fontAlgn="auto" hangingPunct="1">
              <a:spcAft>
                <a:spcPts val="0"/>
              </a:spcAft>
              <a:buFont typeface="Arial" pitchFamily="34" charset="0"/>
              <a:buChar char="•"/>
              <a:defRPr/>
            </a:pPr>
            <a:r>
              <a:rPr lang="it-IT" dirty="0"/>
              <a:t>D</a:t>
            </a:r>
            <a:r>
              <a:rPr lang="it-IT" dirty="0" smtClean="0"/>
              <a:t>iscrezionalità del Consiglio di classe in merito alle scelte didattiche, ai percorsi da seguire e alle modalità di valutazione.</a:t>
            </a:r>
            <a:endParaRPr lang="it-IT" dirty="0"/>
          </a:p>
        </p:txBody>
      </p:sp>
      <p:pic>
        <p:nvPicPr>
          <p:cNvPr id="104451" name="Picture 2" descr="http://iccormons.goiss.it/_/rsrc/1445422377268/alunni-stranieri/Integrazione%20stranieri.png?height=106&amp;width=400"/>
          <p:cNvPicPr>
            <a:picLocks noChangeAspect="1" noChangeArrowheads="1"/>
          </p:cNvPicPr>
          <p:nvPr/>
        </p:nvPicPr>
        <p:blipFill>
          <a:blip r:embed="rId2" cstate="print"/>
          <a:srcRect/>
          <a:stretch>
            <a:fillRect/>
          </a:stretch>
        </p:blipFill>
        <p:spPr bwMode="auto">
          <a:xfrm>
            <a:off x="2843213" y="1412875"/>
            <a:ext cx="3324225"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rtlCol="0">
            <a:normAutofit fontScale="90000"/>
          </a:bodyPr>
          <a:lstStyle/>
          <a:p>
            <a:pPr eaLnBrk="1" fontAlgn="auto" hangingPunct="1">
              <a:spcAft>
                <a:spcPts val="0"/>
              </a:spcAft>
              <a:defRPr/>
            </a:pPr>
            <a:r>
              <a:rPr lang="it-IT" dirty="0" smtClean="0"/>
              <a:t>QUADRO LEGISLATIVO </a:t>
            </a:r>
            <a:r>
              <a:rPr lang="it-IT" dirty="0" err="1" smtClean="0"/>
              <a:t>DI</a:t>
            </a:r>
            <a:r>
              <a:rPr lang="it-IT" dirty="0" smtClean="0"/>
              <a:t> RIFERIMENTO</a:t>
            </a:r>
            <a:endParaRPr lang="it-IT" dirty="0"/>
          </a:p>
        </p:txBody>
      </p:sp>
      <p:sp>
        <p:nvSpPr>
          <p:cNvPr id="105474" name="Rettangolo 8"/>
          <p:cNvSpPr>
            <a:spLocks noChangeArrowheads="1"/>
          </p:cNvSpPr>
          <p:nvPr/>
        </p:nvSpPr>
        <p:spPr bwMode="auto">
          <a:xfrm>
            <a:off x="179388" y="1844675"/>
            <a:ext cx="8280400" cy="3694113"/>
          </a:xfrm>
          <a:prstGeom prst="rect">
            <a:avLst/>
          </a:prstGeom>
          <a:noFill/>
          <a:ln w="9525">
            <a:noFill/>
            <a:miter lim="800000"/>
            <a:headEnd/>
            <a:tailEnd/>
          </a:ln>
        </p:spPr>
        <p:txBody>
          <a:bodyPr>
            <a:spAutoFit/>
          </a:bodyPr>
          <a:lstStyle/>
          <a:p>
            <a:r>
              <a:rPr lang="it-IT">
                <a:latin typeface="Calibri" pitchFamily="34" charset="0"/>
              </a:rPr>
              <a:t>•1992 - 5 febbraio Legge n. 104 - integrazione alunni con disabilità</a:t>
            </a:r>
          </a:p>
          <a:p>
            <a:r>
              <a:rPr lang="it-IT">
                <a:latin typeface="Calibri" pitchFamily="34" charset="0"/>
              </a:rPr>
              <a:t>•2003 – 28 marzo - Legge n. 53 – </a:t>
            </a:r>
            <a:r>
              <a:rPr lang="it-IT" b="1">
                <a:latin typeface="Calibri" pitchFamily="34" charset="0"/>
              </a:rPr>
              <a:t>personalizzazione apprendimenti</a:t>
            </a:r>
          </a:p>
          <a:p>
            <a:r>
              <a:rPr lang="it-IT">
                <a:latin typeface="Calibri" pitchFamily="34" charset="0"/>
              </a:rPr>
              <a:t>•2010 - Legge 170 - Nuove norme per DSA</a:t>
            </a:r>
          </a:p>
          <a:p>
            <a:r>
              <a:rPr lang="it-IT">
                <a:latin typeface="Calibri" pitchFamily="34" charset="0"/>
              </a:rPr>
              <a:t>•2010 – 26 gennaio - Legge Reg Lombardia152 Disposizioni per DSA</a:t>
            </a:r>
          </a:p>
          <a:p>
            <a:r>
              <a:rPr lang="it-IT">
                <a:latin typeface="Calibri" pitchFamily="34" charset="0"/>
              </a:rPr>
              <a:t>•2011 – 12 luglio – D.M. prot. 5669 – Linee guida DSA</a:t>
            </a:r>
          </a:p>
          <a:p>
            <a:r>
              <a:rPr lang="it-IT">
                <a:latin typeface="Calibri" pitchFamily="34" charset="0"/>
              </a:rPr>
              <a:t>•2012 – Accordo Stato / Regioni -Indicazioni-Diagnosi-Certif.-DSA</a:t>
            </a:r>
          </a:p>
          <a:p>
            <a:r>
              <a:rPr lang="it-IT">
                <a:latin typeface="Calibri" pitchFamily="34" charset="0"/>
              </a:rPr>
              <a:t>•2012 – 27 dicembre – DIRETTIVA BES</a:t>
            </a:r>
          </a:p>
          <a:p>
            <a:r>
              <a:rPr lang="it-IT">
                <a:latin typeface="Calibri" pitchFamily="34" charset="0"/>
              </a:rPr>
              <a:t>•2013 - 24 gennaio n. 13 Linee guida - Protocolli individuazione DSA</a:t>
            </a:r>
          </a:p>
          <a:p>
            <a:r>
              <a:rPr lang="it-IT">
                <a:latin typeface="Calibri" pitchFamily="34" charset="0"/>
              </a:rPr>
              <a:t>•2013 - 6 marzo – Circolare Ministeriale n. 8 – Strumenti Interventi</a:t>
            </a:r>
          </a:p>
          <a:p>
            <a:r>
              <a:rPr lang="it-IT">
                <a:latin typeface="Calibri" pitchFamily="34" charset="0"/>
              </a:rPr>
              <a:t>•2013 - Reg Lombardia – </a:t>
            </a:r>
            <a:r>
              <a:rPr lang="it-IT" b="1">
                <a:latin typeface="Calibri" pitchFamily="34" charset="0"/>
              </a:rPr>
              <a:t>Strumenti Intervento BES – Orientamenti</a:t>
            </a:r>
          </a:p>
          <a:p>
            <a:r>
              <a:rPr lang="it-IT">
                <a:latin typeface="Calibri" pitchFamily="34" charset="0"/>
              </a:rPr>
              <a:t>•2014 – nota MIUR - BES – INVALSI</a:t>
            </a:r>
          </a:p>
          <a:p>
            <a:r>
              <a:rPr lang="it-IT">
                <a:latin typeface="Calibri" pitchFamily="34" charset="0"/>
              </a:rPr>
              <a:t>•2014 - </a:t>
            </a:r>
            <a:r>
              <a:rPr lang="it-IT" b="1">
                <a:latin typeface="Calibri" pitchFamily="34" charset="0"/>
              </a:rPr>
              <a:t>Ordinanza Ministeriale N. 37 - Esami Stato</a:t>
            </a:r>
          </a:p>
          <a:p>
            <a:endParaRPr lang="it-IT" b="1">
              <a:latin typeface="Calibri" pitchFamily="34" charset="0"/>
            </a:endParaRPr>
          </a:p>
        </p:txBody>
      </p:sp>
      <p:pic>
        <p:nvPicPr>
          <p:cNvPr id="4100" name="Picture 4" descr="http://www.giovanioltrelasm.it/wp-content/uploads/2012/11/disabilit%C3%A0-e-lavoro1.jp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6804248" y="908720"/>
            <a:ext cx="2226624" cy="1989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ttangolo 7"/>
          <p:cNvSpPr/>
          <p:nvPr/>
        </p:nvSpPr>
        <p:spPr>
          <a:xfrm>
            <a:off x="179388" y="5445125"/>
            <a:ext cx="5329237" cy="914400"/>
          </a:xfrm>
          <a:prstGeom prst="rect">
            <a:avLst/>
          </a:prstGeom>
          <a:ln w="38100"/>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it-IT" dirty="0"/>
              <a:t>C.M. n.8/2013</a:t>
            </a:r>
          </a:p>
          <a:p>
            <a:pPr fontAlgn="auto">
              <a:spcBef>
                <a:spcPts val="0"/>
              </a:spcBef>
              <a:spcAft>
                <a:spcPts val="0"/>
              </a:spcAft>
              <a:defRPr/>
            </a:pPr>
            <a:endParaRPr lang="it-IT" dirty="0"/>
          </a:p>
          <a:p>
            <a:pPr fontAlgn="auto">
              <a:spcBef>
                <a:spcPts val="0"/>
              </a:spcBef>
              <a:spcAft>
                <a:spcPts val="0"/>
              </a:spcAft>
              <a:defRPr/>
            </a:pPr>
            <a:r>
              <a:rPr lang="it-IT" dirty="0"/>
              <a:t>NOTA MIUR BES-ALUNNI STRANIERI 22-11-2013</a:t>
            </a:r>
          </a:p>
        </p:txBody>
      </p:sp>
      <p:sp>
        <p:nvSpPr>
          <p:cNvPr id="10" name="Rettangolo 9"/>
          <p:cNvSpPr/>
          <p:nvPr/>
        </p:nvSpPr>
        <p:spPr>
          <a:xfrm>
            <a:off x="6443663" y="5373688"/>
            <a:ext cx="2520950" cy="1295400"/>
          </a:xfrm>
          <a:prstGeom prst="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dirty="0"/>
              <a:t>Nota </a:t>
            </a:r>
            <a:r>
              <a:rPr lang="it-IT" dirty="0" err="1"/>
              <a:t>Miur</a:t>
            </a:r>
            <a:r>
              <a:rPr lang="it-IT" dirty="0"/>
              <a:t> 5535 del 9/09/2015 (Diverso da     chi?- buone prassi 10 punti)</a:t>
            </a:r>
          </a:p>
        </p:txBody>
      </p:sp>
      <p:sp>
        <p:nvSpPr>
          <p:cNvPr id="11" name="Freccia bidirezionale orizzontale 10"/>
          <p:cNvSpPr/>
          <p:nvPr/>
        </p:nvSpPr>
        <p:spPr>
          <a:xfrm>
            <a:off x="5508625" y="5300663"/>
            <a:ext cx="935038" cy="649287"/>
          </a:xfrm>
          <a:prstGeom prst="leftRightArrow">
            <a:avLst/>
          </a:prstGeom>
          <a:solidFill>
            <a:schemeClr val="accent6"/>
          </a:solidFill>
          <a:ln>
            <a:solidFill>
              <a:srgbClr val="92D05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dirty="0"/>
              <a:t>NAI</a:t>
            </a:r>
          </a:p>
        </p:txBody>
      </p:sp>
    </p:spTree>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La </a:t>
            </a:r>
            <a:r>
              <a:rPr lang="it-IT" dirty="0" err="1" smtClean="0"/>
              <a:t>svolta…legge</a:t>
            </a:r>
            <a:r>
              <a:rPr lang="it-IT" dirty="0" smtClean="0"/>
              <a:t> n.517/1977</a:t>
            </a:r>
            <a:br>
              <a:rPr lang="it-IT" dirty="0" smtClean="0"/>
            </a:br>
            <a:r>
              <a:rPr lang="it-IT" dirty="0" smtClean="0">
                <a:solidFill>
                  <a:srgbClr val="FF0000"/>
                </a:solidFill>
              </a:rPr>
              <a:t>Dalla medicalizzazione all’inserimento</a:t>
            </a:r>
            <a:endParaRPr lang="it-IT" dirty="0">
              <a:solidFill>
                <a:srgbClr val="FF0000"/>
              </a:solidFill>
            </a:endParaRPr>
          </a:p>
        </p:txBody>
      </p:sp>
      <p:sp>
        <p:nvSpPr>
          <p:cNvPr id="47106" name="Segnaposto contenuto 2"/>
          <p:cNvSpPr>
            <a:spLocks noGrp="1"/>
          </p:cNvSpPr>
          <p:nvPr>
            <p:ph idx="1"/>
          </p:nvPr>
        </p:nvSpPr>
        <p:spPr/>
        <p:txBody>
          <a:bodyPr/>
          <a:lstStyle/>
          <a:p>
            <a:pPr algn="just" eaLnBrk="1" hangingPunct="1">
              <a:buFont typeface="Arial" charset="0"/>
              <a:buNone/>
            </a:pPr>
            <a:r>
              <a:rPr lang="it-IT" smtClean="0"/>
              <a:t>    Punto di svolta storico della scuola italiana, attraverso l’inserimento dei diversamente abili nelle scuole ordinarie, con il sostegno di insegnanti ad essi dedicati, adeguati per numero e professionalità.</a:t>
            </a:r>
          </a:p>
          <a:p>
            <a:pPr algn="just" eaLnBrk="1" hangingPunct="1">
              <a:buFont typeface="Arial" charset="0"/>
              <a:buNone/>
            </a:pPr>
            <a:endParaRPr lang="it-IT" smtClean="0"/>
          </a:p>
          <a:p>
            <a:pPr eaLnBrk="1" hangingPunct="1"/>
            <a:endParaRPr lang="it-IT" smtClean="0"/>
          </a:p>
        </p:txBody>
      </p:sp>
      <p:sp>
        <p:nvSpPr>
          <p:cNvPr id="4" name="Rettangolo 3"/>
          <p:cNvSpPr/>
          <p:nvPr/>
        </p:nvSpPr>
        <p:spPr>
          <a:xfrm>
            <a:off x="1692275" y="4581525"/>
            <a:ext cx="5472113" cy="1223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dirty="0"/>
              <a:t>UNICITA’ DELLA CLASSE</a:t>
            </a:r>
          </a:p>
          <a:p>
            <a:pPr algn="ctr" fontAlgn="auto">
              <a:spcBef>
                <a:spcPts val="0"/>
              </a:spcBef>
              <a:spcAft>
                <a:spcPts val="0"/>
              </a:spcAft>
              <a:defRPr/>
            </a:pPr>
            <a:r>
              <a:rPr lang="it-IT" sz="2400" dirty="0"/>
              <a:t>PROFESSIONE “DOCENTE </a:t>
            </a:r>
            <a:r>
              <a:rPr lang="it-IT" sz="2400" dirty="0" err="1"/>
              <a:t>DI</a:t>
            </a:r>
            <a:r>
              <a:rPr lang="it-IT" sz="2400" dirty="0"/>
              <a:t> SOSTEGNO</a:t>
            </a:r>
            <a:r>
              <a:rPr lang="it-IT"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p:cNvSpPr>
            <a:spLocks noGrp="1"/>
          </p:cNvSpPr>
          <p:nvPr>
            <p:ph type="title"/>
          </p:nvPr>
        </p:nvSpPr>
        <p:spPr/>
        <p:txBody>
          <a:bodyPr/>
          <a:lstStyle/>
          <a:p>
            <a:pPr eaLnBrk="1" hangingPunct="1"/>
            <a:r>
              <a:rPr lang="it-IT" smtClean="0">
                <a:solidFill>
                  <a:srgbClr val="FF0000"/>
                </a:solidFill>
              </a:rPr>
              <a:t>La legge n.517/1977</a:t>
            </a:r>
          </a:p>
        </p:txBody>
      </p:sp>
      <p:sp>
        <p:nvSpPr>
          <p:cNvPr id="3" name="Segnaposto contenuto 2"/>
          <p:cNvSpPr>
            <a:spLocks noGrp="1"/>
          </p:cNvSpPr>
          <p:nvPr>
            <p:ph idx="1"/>
          </p:nvPr>
        </p:nvSpPr>
        <p:spPr>
          <a:xfrm>
            <a:off x="457200" y="1600200"/>
            <a:ext cx="8229600" cy="5068888"/>
          </a:xfrm>
        </p:spPr>
        <p:txBody>
          <a:bodyPr rtlCol="0">
            <a:normAutofit fontScale="85000" lnSpcReduction="20000"/>
          </a:bodyPr>
          <a:lstStyle/>
          <a:p>
            <a:pPr algn="just" eaLnBrk="1" fontAlgn="auto" hangingPunct="1">
              <a:spcAft>
                <a:spcPts val="0"/>
              </a:spcAft>
              <a:buFont typeface="Arial" pitchFamily="34" charset="0"/>
              <a:buNone/>
              <a:defRPr/>
            </a:pPr>
            <a:r>
              <a:rPr lang="it-IT" dirty="0" smtClean="0"/>
              <a:t>Art 2 comma 1 “Ferma restando l'unità di ciascuna classe, al fine di agevolare l'attuazione del diritto allo studio e la promozione della piena formazione della personalità degli alunni, la programmazione educativa può comprendere attività scolastiche integrative organizzate per gruppi di alunni della classe oppure di classi diverse anche allo scopo di realizzare </a:t>
            </a:r>
            <a:r>
              <a:rPr lang="it-IT" u="sng" dirty="0" smtClean="0"/>
              <a:t>interventi individualizzati</a:t>
            </a:r>
            <a:r>
              <a:rPr lang="it-IT" dirty="0" smtClean="0"/>
              <a:t> in relazione alle esigenze dei singoli alunni”</a:t>
            </a:r>
          </a:p>
          <a:p>
            <a:pPr algn="just" eaLnBrk="1" fontAlgn="auto" hangingPunct="1">
              <a:spcAft>
                <a:spcPts val="0"/>
              </a:spcAft>
              <a:buFont typeface="Arial" pitchFamily="34" charset="0"/>
              <a:buNone/>
              <a:defRPr/>
            </a:pPr>
            <a:r>
              <a:rPr lang="it-IT" dirty="0" smtClean="0"/>
              <a:t> Art 2 comma 2 “Nell'ambito di tali attività la scuola attua forme di </a:t>
            </a:r>
            <a:r>
              <a:rPr lang="it-IT" u="sng" dirty="0" smtClean="0"/>
              <a:t>integrazione</a:t>
            </a:r>
            <a:r>
              <a:rPr lang="it-IT" dirty="0" smtClean="0"/>
              <a:t> a favore degli alunni portatori di handicap con la prestazione di </a:t>
            </a:r>
            <a:r>
              <a:rPr lang="it-IT" u="sng" dirty="0" smtClean="0"/>
              <a:t>insegnanti specializzati</a:t>
            </a:r>
            <a:r>
              <a:rPr lang="it-IT" dirty="0" smtClean="0"/>
              <a:t>”. </a:t>
            </a:r>
          </a:p>
          <a:p>
            <a:pPr algn="just" eaLnBrk="1" fontAlgn="auto" hangingPunct="1">
              <a:spcAft>
                <a:spcPts val="0"/>
              </a:spcAft>
              <a:buFont typeface="Arial" pitchFamily="34" charset="0"/>
              <a:buNone/>
              <a:defRPr/>
            </a:pPr>
            <a:r>
              <a:rPr lang="it-IT" dirty="0" smtClean="0"/>
              <a:t>Art 7: “</a:t>
            </a:r>
            <a:r>
              <a:rPr lang="it-IT" u="sng" dirty="0" smtClean="0"/>
              <a:t>le classi differenziali sono abolite</a:t>
            </a:r>
            <a:r>
              <a:rPr lang="it-IT" dirty="0" smtClean="0"/>
              <a:t>” (…)</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p:cNvSpPr>
            <a:spLocks noGrp="1"/>
          </p:cNvSpPr>
          <p:nvPr>
            <p:ph type="title"/>
          </p:nvPr>
        </p:nvSpPr>
        <p:spPr/>
        <p:txBody>
          <a:bodyPr/>
          <a:lstStyle/>
          <a:p>
            <a:pPr eaLnBrk="1" hangingPunct="1"/>
            <a:r>
              <a:rPr lang="it-IT" smtClean="0">
                <a:solidFill>
                  <a:srgbClr val="FF0000"/>
                </a:solidFill>
              </a:rPr>
              <a:t>La legge n.517/1977</a:t>
            </a:r>
          </a:p>
        </p:txBody>
      </p:sp>
      <p:sp>
        <p:nvSpPr>
          <p:cNvPr id="3" name="Segnaposto contenuto 2"/>
          <p:cNvSpPr>
            <a:spLocks noGrp="1"/>
          </p:cNvSpPr>
          <p:nvPr>
            <p:ph idx="1"/>
          </p:nvPr>
        </p:nvSpPr>
        <p:spPr/>
        <p:txBody>
          <a:bodyPr rtlCol="0">
            <a:normAutofit fontScale="70000" lnSpcReduction="20000"/>
          </a:bodyPr>
          <a:lstStyle/>
          <a:p>
            <a:pPr algn="ctr" eaLnBrk="1" fontAlgn="auto" hangingPunct="1">
              <a:spcAft>
                <a:spcPts val="0"/>
              </a:spcAft>
              <a:buFont typeface="Arial" pitchFamily="34" charset="0"/>
              <a:buNone/>
              <a:defRPr/>
            </a:pPr>
            <a:r>
              <a:rPr lang="it-IT" b="1" dirty="0" smtClean="0"/>
              <a:t>PUNTI </a:t>
            </a:r>
            <a:r>
              <a:rPr lang="it-IT" b="1" dirty="0" err="1" smtClean="0"/>
              <a:t>DI</a:t>
            </a:r>
            <a:r>
              <a:rPr lang="it-IT" b="1" dirty="0" smtClean="0"/>
              <a:t> FORZA</a:t>
            </a:r>
          </a:p>
          <a:p>
            <a:pPr algn="ctr" eaLnBrk="1" fontAlgn="auto" hangingPunct="1">
              <a:spcAft>
                <a:spcPts val="0"/>
              </a:spcAft>
              <a:buFont typeface="Arial" pitchFamily="34" charset="0"/>
              <a:buNone/>
              <a:defRPr/>
            </a:pPr>
            <a:endParaRPr lang="it-IT" b="1" dirty="0" smtClean="0"/>
          </a:p>
          <a:p>
            <a:pPr eaLnBrk="1" fontAlgn="auto" hangingPunct="1">
              <a:spcAft>
                <a:spcPts val="0"/>
              </a:spcAft>
              <a:buFont typeface="Arial" pitchFamily="34" charset="0"/>
              <a:buChar char="•"/>
              <a:defRPr/>
            </a:pPr>
            <a:r>
              <a:rPr lang="it-IT" dirty="0" smtClean="0"/>
              <a:t>INTEGRAZIONE</a:t>
            </a:r>
          </a:p>
          <a:p>
            <a:pPr eaLnBrk="1" fontAlgn="auto" hangingPunct="1">
              <a:spcAft>
                <a:spcPts val="0"/>
              </a:spcAft>
              <a:buFont typeface="Arial" pitchFamily="34" charset="0"/>
              <a:buChar char="•"/>
              <a:defRPr/>
            </a:pPr>
            <a:r>
              <a:rPr lang="it-IT" dirty="0" smtClean="0"/>
              <a:t>ABOLIZIONE DELLE CLASSI DIFFERENZIALI</a:t>
            </a:r>
          </a:p>
          <a:p>
            <a:pPr eaLnBrk="1" fontAlgn="auto" hangingPunct="1">
              <a:spcAft>
                <a:spcPts val="0"/>
              </a:spcAft>
              <a:buFont typeface="Arial" pitchFamily="34" charset="0"/>
              <a:buChar char="•"/>
              <a:defRPr/>
            </a:pPr>
            <a:r>
              <a:rPr lang="it-IT" dirty="0" smtClean="0"/>
              <a:t>PREVEDE LA FIGURA PROFESSIONALE DEL DOCENTE </a:t>
            </a:r>
            <a:r>
              <a:rPr lang="it-IT" dirty="0" err="1" smtClean="0"/>
              <a:t>DI</a:t>
            </a:r>
            <a:r>
              <a:rPr lang="it-IT" dirty="0" smtClean="0"/>
              <a:t> SOSTEGNO</a:t>
            </a:r>
          </a:p>
          <a:p>
            <a:pPr eaLnBrk="1" fontAlgn="auto" hangingPunct="1">
              <a:spcAft>
                <a:spcPts val="0"/>
              </a:spcAft>
              <a:buFont typeface="Arial" pitchFamily="34" charset="0"/>
              <a:buChar char="•"/>
              <a:defRPr/>
            </a:pPr>
            <a:endParaRPr lang="it-IT" dirty="0" smtClean="0"/>
          </a:p>
          <a:p>
            <a:pPr algn="ctr" eaLnBrk="1" fontAlgn="auto" hangingPunct="1">
              <a:spcAft>
                <a:spcPts val="0"/>
              </a:spcAft>
              <a:buFont typeface="Arial" pitchFamily="34" charset="0"/>
              <a:buNone/>
              <a:defRPr/>
            </a:pPr>
            <a:r>
              <a:rPr lang="it-IT" dirty="0" smtClean="0"/>
              <a:t> </a:t>
            </a:r>
            <a:r>
              <a:rPr lang="it-IT" b="1" dirty="0" smtClean="0"/>
              <a:t>PUNTO </a:t>
            </a:r>
            <a:r>
              <a:rPr lang="it-IT" b="1" dirty="0" err="1" smtClean="0"/>
              <a:t>DI</a:t>
            </a:r>
            <a:r>
              <a:rPr lang="it-IT" b="1" dirty="0" smtClean="0"/>
              <a:t> DEBOLEZZA</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Char char="•"/>
              <a:defRPr/>
            </a:pPr>
            <a:r>
              <a:rPr lang="it-IT" dirty="0" smtClean="0"/>
              <a:t>AMBITO </a:t>
            </a:r>
            <a:r>
              <a:rPr lang="it-IT" dirty="0" err="1" smtClean="0"/>
              <a:t>DI</a:t>
            </a:r>
            <a:r>
              <a:rPr lang="it-IT" dirty="0" smtClean="0"/>
              <a:t> APPLICAZIONE RISTRETTO ALLA SCUOLA ELEMENTARE E MEDIA. NON SI APPLICA ALLA SCUOLA MATERNA E ALLA SCUOLA SECONDARIA </a:t>
            </a:r>
            <a:r>
              <a:rPr lang="it-IT" dirty="0" err="1" smtClean="0"/>
              <a:t>DI</a:t>
            </a:r>
            <a:r>
              <a:rPr lang="it-IT" dirty="0" smtClean="0"/>
              <a:t> SECONDO GRADO</a:t>
            </a:r>
          </a:p>
          <a:p>
            <a:pPr eaLnBrk="1" fontAlgn="auto" hangingPunct="1">
              <a:spcAft>
                <a:spcPts val="0"/>
              </a:spcAft>
              <a:buFont typeface="Arial" pitchFamily="34" charset="0"/>
              <a:buNone/>
              <a:defRPr/>
            </a:pP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t>ATTENZIONE ALL’USO DELLE </a:t>
            </a:r>
            <a:r>
              <a:rPr lang="it-IT" dirty="0" err="1" smtClean="0"/>
              <a:t>PAROLE…</a:t>
            </a:r>
            <a:endParaRPr lang="it-IT" dirty="0"/>
          </a:p>
        </p:txBody>
      </p:sp>
      <p:sp>
        <p:nvSpPr>
          <p:cNvPr id="51202" name="Segnaposto contenuto 2"/>
          <p:cNvSpPr>
            <a:spLocks noGrp="1"/>
          </p:cNvSpPr>
          <p:nvPr>
            <p:ph idx="1"/>
          </p:nvPr>
        </p:nvSpPr>
        <p:spPr>
          <a:xfrm>
            <a:off x="468313" y="1341438"/>
            <a:ext cx="8229600" cy="4525962"/>
          </a:xfrm>
        </p:spPr>
        <p:txBody>
          <a:bodyPr/>
          <a:lstStyle/>
          <a:p>
            <a:pPr algn="ctr" eaLnBrk="1" hangingPunct="1">
              <a:buFont typeface="Arial" charset="0"/>
              <a:buNone/>
            </a:pPr>
            <a:r>
              <a:rPr lang="it-IT" sz="4400" smtClean="0"/>
              <a:t>INTEGRAZIONE</a:t>
            </a:r>
          </a:p>
          <a:p>
            <a:pPr algn="ctr" eaLnBrk="1" hangingPunct="1">
              <a:buFont typeface="Arial" charset="0"/>
              <a:buNone/>
            </a:pPr>
            <a:endParaRPr lang="it-IT" sz="4400" smtClean="0"/>
          </a:p>
        </p:txBody>
      </p:sp>
      <p:sp>
        <p:nvSpPr>
          <p:cNvPr id="9" name="Freccia circolare a destra 8"/>
          <p:cNvSpPr/>
          <p:nvPr/>
        </p:nvSpPr>
        <p:spPr>
          <a:xfrm>
            <a:off x="1476375" y="1557338"/>
            <a:ext cx="1295400" cy="2232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11" name="Freccia circolare a sinistra 10"/>
          <p:cNvSpPr/>
          <p:nvPr/>
        </p:nvSpPr>
        <p:spPr>
          <a:xfrm>
            <a:off x="6443663" y="1557338"/>
            <a:ext cx="1296987" cy="2232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12" name="Rettangolo 11"/>
          <p:cNvSpPr/>
          <p:nvPr/>
        </p:nvSpPr>
        <p:spPr>
          <a:xfrm>
            <a:off x="1187450" y="4221163"/>
            <a:ext cx="7129463" cy="21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dirty="0"/>
              <a:t>Si riferisce all’ambito educativo in senso stretto</a:t>
            </a:r>
          </a:p>
          <a:p>
            <a:pPr algn="ctr" fontAlgn="auto">
              <a:spcBef>
                <a:spcPts val="0"/>
              </a:spcBef>
              <a:spcAft>
                <a:spcPts val="0"/>
              </a:spcAft>
              <a:defRPr/>
            </a:pPr>
            <a:r>
              <a:rPr lang="it-IT" sz="2400" dirty="0"/>
              <a:t>Considera il singolo alunno</a:t>
            </a:r>
          </a:p>
          <a:p>
            <a:pPr algn="ctr" fontAlgn="auto">
              <a:spcBef>
                <a:spcPts val="0"/>
              </a:spcBef>
              <a:spcAft>
                <a:spcPts val="0"/>
              </a:spcAft>
              <a:defRPr/>
            </a:pPr>
            <a:r>
              <a:rPr lang="it-IT" sz="2400" dirty="0"/>
              <a:t>Interviene prima sul soggetto, poi eventualmente sul contesto</a:t>
            </a:r>
          </a:p>
          <a:p>
            <a:pPr algn="ctr" fontAlgn="auto">
              <a:spcBef>
                <a:spcPts val="0"/>
              </a:spcBef>
              <a:spcAft>
                <a:spcPts val="0"/>
              </a:spcAft>
              <a:defRPr/>
            </a:pPr>
            <a:r>
              <a:rPr lang="it-IT" sz="2400" dirty="0"/>
              <a:t>Incrementa una risposta speciale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3921</Words>
  <Application>Microsoft Office PowerPoint</Application>
  <PresentationFormat>Presentazione su schermo (4:3)</PresentationFormat>
  <Paragraphs>331</Paragraphs>
  <Slides>55</Slides>
  <Notes>6</Notes>
  <HiddenSlides>0</HiddenSlides>
  <MMClips>0</MMClips>
  <ScaleCrop>false</ScaleCrop>
  <HeadingPairs>
    <vt:vector size="6" baseType="variant">
      <vt:variant>
        <vt:lpstr>Caratteri utilizzati</vt:lpstr>
      </vt:variant>
      <vt:variant>
        <vt:i4>2</vt:i4>
      </vt:variant>
      <vt:variant>
        <vt:lpstr>Tema</vt:lpstr>
      </vt:variant>
      <vt:variant>
        <vt:i4>3</vt:i4>
      </vt:variant>
      <vt:variant>
        <vt:lpstr>Titoli diapositive</vt:lpstr>
      </vt:variant>
      <vt:variant>
        <vt:i4>55</vt:i4>
      </vt:variant>
    </vt:vector>
  </HeadingPairs>
  <TitlesOfParts>
    <vt:vector size="60" baseType="lpstr">
      <vt:lpstr>Arial</vt:lpstr>
      <vt:lpstr>Calibri</vt:lpstr>
      <vt:lpstr>Tema di Office</vt:lpstr>
      <vt:lpstr>1_Personalizza struttura</vt:lpstr>
      <vt:lpstr>Personalizza struttura</vt:lpstr>
      <vt:lpstr>Dalla scuola speciale alla scuola dell’inclusione. Iter normativo e speranze per il futuro</vt:lpstr>
      <vt:lpstr>Presentazione standard di PowerPoint</vt:lpstr>
      <vt:lpstr>Presentazione standard di PowerPoint</vt:lpstr>
      <vt:lpstr>La Riforma Falcucci (1975)</vt:lpstr>
      <vt:lpstr>ASSEMBLEA GENERALE ONU N.3447 (9 DICEMBRE 1975)</vt:lpstr>
      <vt:lpstr>La svolta…legge n.517/1977 Dalla medicalizzazione all’inserimento</vt:lpstr>
      <vt:lpstr>La legge n.517/1977</vt:lpstr>
      <vt:lpstr>La legge n.517/1977</vt:lpstr>
      <vt:lpstr>ATTENZIONE ALL’USO DELLE PAROLE…</vt:lpstr>
      <vt:lpstr>Un provvedimento legislativo non basta a rimuovere gli ostacoli…</vt:lpstr>
      <vt:lpstr>UN PASSO  AVANTI VERSO L’INTEGRAZIONE LEGGE N.104/1992</vt:lpstr>
      <vt:lpstr>LEGGE N.104/1992</vt:lpstr>
      <vt:lpstr>IL DIRITTO</vt:lpstr>
      <vt:lpstr>I CRITERI DI VALUTAZIONE</vt:lpstr>
      <vt:lpstr>LA DOCUMENTAZIONE (ART.12)</vt:lpstr>
      <vt:lpstr>LA DIAGNOSI FUNZIONALE</vt:lpstr>
      <vt:lpstr>Profilo dinamico funzionale</vt:lpstr>
      <vt:lpstr>Piano educativo individualizzato</vt:lpstr>
      <vt:lpstr>Riforma Moratti Legge n.53/2003</vt:lpstr>
      <vt:lpstr>Il docente tutor</vt:lpstr>
      <vt:lpstr>PORTFOLIO DELLE COMPETENZE</vt:lpstr>
      <vt:lpstr>NEL DETTAGLIO…</vt:lpstr>
      <vt:lpstr>LA CENTRALITA’ DELL’ALLIEVO-PERSONA</vt:lpstr>
      <vt:lpstr>Dall’integrazione alla personalizzazione nella Legge Moratti</vt:lpstr>
      <vt:lpstr>Legge n.170/2010  Nuove norme in materia di disturbi specifici di apprendimento in ambito scolastico </vt:lpstr>
      <vt:lpstr>LINEE GUIDA MIUR 2011 Linee guida per il diritto degli alunni e degli studenti con disturbi specifici di apprendimento (D.M. N.5669/2011)</vt:lpstr>
      <vt:lpstr>C.M. N.8 DEL 6 MARZO 2013 “Numerus clausus” o numero aperto?</vt:lpstr>
      <vt:lpstr>La valutazione degli alunni con DSA</vt:lpstr>
      <vt:lpstr>Altro sulla valutazione…</vt:lpstr>
      <vt:lpstr>Il problema della lingua straniera</vt:lpstr>
      <vt:lpstr>D.M. n. 5669 del 12 luglio 2011 Il problema della “lingua straniera”</vt:lpstr>
      <vt:lpstr>Esonero totale = NO Diploma</vt:lpstr>
      <vt:lpstr>Leggiamo meglio il comma 6</vt:lpstr>
      <vt:lpstr>   In sintesi</vt:lpstr>
      <vt:lpstr>IPOTESI 2. Lingua straniera-misura dispensativa - prestazione scritta</vt:lpstr>
      <vt:lpstr>I BES Direttiva Miur 27/12/2012</vt:lpstr>
      <vt:lpstr>BES</vt:lpstr>
      <vt:lpstr>Il RUOLO del  CdC  in caso di assenza di diagnosi</vt:lpstr>
      <vt:lpstr>E se manca la certificazione…</vt:lpstr>
      <vt:lpstr>Presentazione standard di PowerPoint</vt:lpstr>
      <vt:lpstr>LA VALUTAZIONE DEGLI ALUNNI CON BES</vt:lpstr>
      <vt:lpstr>ICF  International Classification of Functioning, disability and health</vt:lpstr>
      <vt:lpstr>Modello medico vs. modello sociale </vt:lpstr>
      <vt:lpstr>IL PARADIGMA PER LA DISABILITA’ DELL’ICF</vt:lpstr>
      <vt:lpstr>K words  ICF</vt:lpstr>
      <vt:lpstr>Presentazione standard di PowerPoint</vt:lpstr>
      <vt:lpstr>DALL’INTEGRAZIONE ALL’INCLUSIONE</vt:lpstr>
      <vt:lpstr>ICF UN MODELLO INCLUSIVO</vt:lpstr>
      <vt:lpstr>Presentazione standard di PowerPoint</vt:lpstr>
      <vt:lpstr>DVA</vt:lpstr>
      <vt:lpstr>DSA</vt:lpstr>
      <vt:lpstr>Terza categoria / BES</vt:lpstr>
      <vt:lpstr>ALUNNI STRANIERI</vt:lpstr>
      <vt:lpstr>ALUNNI CON CITTADINANZA NON ITALIANA</vt:lpstr>
      <vt:lpstr>QUADRO LEGISLATIVO DI RIFERIMENTO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 scuola speciale alla scuola dell’inclusione. Iter normativo e speranze per il futuro</dc:title>
  <dc:creator>Alessandro</dc:creator>
  <cp:lastModifiedBy>Pinto</cp:lastModifiedBy>
  <cp:revision>36</cp:revision>
  <dcterms:created xsi:type="dcterms:W3CDTF">2016-04-05T14:42:50Z</dcterms:created>
  <dcterms:modified xsi:type="dcterms:W3CDTF">2017-05-25T08:47:46Z</dcterms:modified>
</cp:coreProperties>
</file>